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0"/>
  </p:notesMasterIdLst>
  <p:sldIdLst>
    <p:sldId id="256" r:id="rId2"/>
    <p:sldId id="257" r:id="rId3"/>
    <p:sldId id="275" r:id="rId4"/>
    <p:sldId id="278" r:id="rId5"/>
    <p:sldId id="264" r:id="rId6"/>
    <p:sldId id="279" r:id="rId7"/>
    <p:sldId id="277" r:id="rId8"/>
    <p:sldId id="28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432EBF-58B2-4DAE-B7C8-ECA2F02CF1FE}" type="datetimeFigureOut">
              <a:rPr lang="es-CO" smtClean="0"/>
              <a:t>6/12/2023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174FD0-0C34-4D85-BC81-918485DE8E8A}" type="slidenum">
              <a:rPr lang="es-CO" smtClean="0"/>
              <a:t>‹Nº›</a:t>
            </a:fld>
            <a:endParaRPr lang="es-CO"/>
          </a:p>
        </p:txBody>
      </p:sp>
    </p:spTree>
    <p:extLst>
      <p:ext uri="{BB962C8B-B14F-4D97-AF65-F5344CB8AC3E}">
        <p14:creationId xmlns:p14="http://schemas.microsoft.com/office/powerpoint/2010/main" val="3384906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14FFF826-A733-41F3-96B6-8B12112A86E6}" type="datetimeFigureOut">
              <a:rPr lang="es-CO" smtClean="0"/>
              <a:t>6/12/2023</a:t>
            </a:fld>
            <a:endParaRPr lang="es-CO"/>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s-CO"/>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A8C27E6-CDCC-47C6-A3D3-5B6737A47DF2}" type="slidenum">
              <a:rPr lang="es-CO" smtClean="0"/>
              <a:t>‹Nº›</a:t>
            </a:fld>
            <a:endParaRPr lang="es-CO"/>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125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4FFF826-A733-41F3-96B6-8B12112A86E6}" type="datetimeFigureOut">
              <a:rPr lang="es-CO" smtClean="0"/>
              <a:t>6/12/2023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3486831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4FFF826-A733-41F3-96B6-8B12112A86E6}" type="datetimeFigureOut">
              <a:rPr lang="es-CO" smtClean="0"/>
              <a:t>6/12/2023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1751779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4FFF826-A733-41F3-96B6-8B12112A86E6}" type="datetimeFigureOut">
              <a:rPr lang="es-CO" smtClean="0"/>
              <a:t>6/12/2023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3014335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4FFF826-A733-41F3-96B6-8B12112A86E6}" type="datetimeFigureOut">
              <a:rPr lang="es-CO" smtClean="0"/>
              <a:t>6/12/2023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A8C27E6-CDCC-47C6-A3D3-5B6737A47DF2}" type="slidenum">
              <a:rPr lang="es-CO" smtClean="0"/>
              <a:t>‹Nº›</a:t>
            </a:fld>
            <a:endParaRPr lang="es-CO"/>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044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4FFF826-A733-41F3-96B6-8B12112A86E6}" type="datetimeFigureOut">
              <a:rPr lang="es-CO" smtClean="0"/>
              <a:t>6/12/2023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2005474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4FFF826-A733-41F3-96B6-8B12112A86E6}" type="datetimeFigureOut">
              <a:rPr lang="es-CO" smtClean="0"/>
              <a:t>6/12/2023</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780186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4FFF826-A733-41F3-96B6-8B12112A86E6}" type="datetimeFigureOut">
              <a:rPr lang="es-CO" smtClean="0"/>
              <a:t>6/12/2023</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431955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FF826-A733-41F3-96B6-8B12112A86E6}" type="datetimeFigureOut">
              <a:rPr lang="es-CO" smtClean="0"/>
              <a:t>6/12/2023</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3740319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4FFF826-A733-41F3-96B6-8B12112A86E6}" type="datetimeFigureOut">
              <a:rPr lang="es-CO" smtClean="0"/>
              <a:t>6/12/2023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1259078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4FFF826-A733-41F3-96B6-8B12112A86E6}" type="datetimeFigureOut">
              <a:rPr lang="es-CO" smtClean="0"/>
              <a:t>6/12/2023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3393980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14FFF826-A733-41F3-96B6-8B12112A86E6}" type="datetimeFigureOut">
              <a:rPr lang="es-CO" smtClean="0"/>
              <a:t>6/12/2023</a:t>
            </a:fld>
            <a:endParaRPr lang="es-CO"/>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s-CO"/>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A8C27E6-CDCC-47C6-A3D3-5B6737A47DF2}" type="slidenum">
              <a:rPr lang="es-CO" smtClean="0"/>
              <a:t>‹Nº›</a:t>
            </a:fld>
            <a:endParaRPr lang="es-CO"/>
          </a:p>
        </p:txBody>
      </p:sp>
    </p:spTree>
    <p:extLst>
      <p:ext uri="{BB962C8B-B14F-4D97-AF65-F5344CB8AC3E}">
        <p14:creationId xmlns:p14="http://schemas.microsoft.com/office/powerpoint/2010/main" val="400191143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172940-6613-2EDC-4E11-748B2F451FA0}"/>
              </a:ext>
            </a:extLst>
          </p:cNvPr>
          <p:cNvSpPr>
            <a:spLocks noGrp="1"/>
          </p:cNvSpPr>
          <p:nvPr>
            <p:ph type="ctrTitle"/>
          </p:nvPr>
        </p:nvSpPr>
        <p:spPr>
          <a:xfrm>
            <a:off x="746719" y="685728"/>
            <a:ext cx="10693482" cy="2926080"/>
          </a:xfrm>
        </p:spPr>
        <p:txBody>
          <a:bodyPr/>
          <a:lstStyle/>
          <a:p>
            <a:r>
              <a:rPr lang="es-CO" dirty="0">
                <a:latin typeface="Arial" panose="020B0604020202020204" pitchFamily="34" charset="0"/>
                <a:cs typeface="Arial" panose="020B0604020202020204" pitchFamily="34" charset="0"/>
              </a:rPr>
              <a:t>Rio </a:t>
            </a:r>
            <a:r>
              <a:rPr lang="es-CO" dirty="0" err="1">
                <a:latin typeface="Arial" panose="020B0604020202020204" pitchFamily="34" charset="0"/>
                <a:cs typeface="Arial" panose="020B0604020202020204" pitchFamily="34" charset="0"/>
              </a:rPr>
              <a:t>marocaso</a:t>
            </a:r>
            <a:br>
              <a:rPr lang="es-CO" dirty="0">
                <a:latin typeface="Arial" panose="020B0604020202020204" pitchFamily="34" charset="0"/>
                <a:cs typeface="Arial" panose="020B0604020202020204" pitchFamily="34" charset="0"/>
              </a:rPr>
            </a:br>
            <a:r>
              <a:rPr lang="es-CO" sz="4400" b="0" cap="none" dirty="0">
                <a:latin typeface="Arial" panose="020B0604020202020204" pitchFamily="34" charset="0"/>
                <a:cs typeface="Arial" panose="020B0604020202020204" pitchFamily="34" charset="0"/>
              </a:rPr>
              <a:t>Taller 7 – Modelo Bivariado</a:t>
            </a:r>
            <a:endParaRPr lang="es-CO" sz="6600" b="0" cap="none" dirty="0">
              <a:latin typeface="Arial" panose="020B0604020202020204" pitchFamily="34" charset="0"/>
              <a:cs typeface="Arial" panose="020B0604020202020204" pitchFamily="34" charset="0"/>
            </a:endParaRPr>
          </a:p>
        </p:txBody>
      </p:sp>
      <p:sp>
        <p:nvSpPr>
          <p:cNvPr id="3" name="Subtítulo 2">
            <a:extLst>
              <a:ext uri="{FF2B5EF4-FFF2-40B4-BE49-F238E27FC236}">
                <a16:creationId xmlns:a16="http://schemas.microsoft.com/office/drawing/2014/main" id="{D101E939-778D-139B-8945-D45CE9B0C131}"/>
              </a:ext>
            </a:extLst>
          </p:cNvPr>
          <p:cNvSpPr>
            <a:spLocks noGrp="1"/>
          </p:cNvSpPr>
          <p:nvPr>
            <p:ph type="subTitle" idx="1"/>
          </p:nvPr>
        </p:nvSpPr>
        <p:spPr>
          <a:xfrm>
            <a:off x="1709530" y="3977789"/>
            <a:ext cx="8767860" cy="1388165"/>
          </a:xfrm>
        </p:spPr>
        <p:txBody>
          <a:bodyPr>
            <a:normAutofit/>
          </a:bodyPr>
          <a:lstStyle/>
          <a:p>
            <a:r>
              <a:rPr lang="es-CO" sz="2400" dirty="0">
                <a:latin typeface="Arial" panose="020B0604020202020204" pitchFamily="34" charset="0"/>
                <a:cs typeface="Arial" panose="020B0604020202020204" pitchFamily="34" charset="0"/>
              </a:rPr>
              <a:t>Moisés Carvajal Angarita</a:t>
            </a:r>
          </a:p>
          <a:p>
            <a:r>
              <a:rPr lang="es-CO" sz="1800" dirty="0">
                <a:latin typeface="Arial" panose="020B0604020202020204" pitchFamily="34" charset="0"/>
                <a:cs typeface="Arial" panose="020B0604020202020204" pitchFamily="34" charset="0"/>
              </a:rPr>
              <a:t>2023-S2</a:t>
            </a:r>
          </a:p>
        </p:txBody>
      </p:sp>
    </p:spTree>
    <p:extLst>
      <p:ext uri="{BB962C8B-B14F-4D97-AF65-F5344CB8AC3E}">
        <p14:creationId xmlns:p14="http://schemas.microsoft.com/office/powerpoint/2010/main" val="3786705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3074D6-7A0E-B51A-9A84-624538AE45CE}"/>
              </a:ext>
            </a:extLst>
          </p:cNvPr>
          <p:cNvSpPr>
            <a:spLocks noGrp="1"/>
          </p:cNvSpPr>
          <p:nvPr>
            <p:ph type="title"/>
          </p:nvPr>
        </p:nvSpPr>
        <p:spPr>
          <a:xfrm>
            <a:off x="690716" y="609600"/>
            <a:ext cx="10810568" cy="1356360"/>
          </a:xfrm>
        </p:spPr>
        <p:txBody>
          <a:bodyPr>
            <a:normAutofit/>
          </a:bodyPr>
          <a:lstStyle/>
          <a:p>
            <a:r>
              <a:rPr lang="es-CO" sz="4000" b="1" dirty="0">
                <a:solidFill>
                  <a:schemeClr val="tx1"/>
                </a:solidFill>
                <a:latin typeface="Arial" panose="020B0604020202020204" pitchFamily="34" charset="0"/>
                <a:cs typeface="Arial" panose="020B0604020202020204" pitchFamily="34" charset="0"/>
              </a:rPr>
              <a:t>Generalidades</a:t>
            </a:r>
          </a:p>
        </p:txBody>
      </p:sp>
      <p:sp>
        <p:nvSpPr>
          <p:cNvPr id="3" name="Marcador de contenido 2">
            <a:extLst>
              <a:ext uri="{FF2B5EF4-FFF2-40B4-BE49-F238E27FC236}">
                <a16:creationId xmlns:a16="http://schemas.microsoft.com/office/drawing/2014/main" id="{C06C1183-A38F-37F6-2F7F-1627FF35F394}"/>
              </a:ext>
            </a:extLst>
          </p:cNvPr>
          <p:cNvSpPr>
            <a:spLocks noGrp="1"/>
          </p:cNvSpPr>
          <p:nvPr>
            <p:ph idx="1"/>
          </p:nvPr>
        </p:nvSpPr>
        <p:spPr>
          <a:xfrm>
            <a:off x="690716" y="1965960"/>
            <a:ext cx="3841954" cy="4038600"/>
          </a:xfrm>
        </p:spPr>
        <p:txBody>
          <a:bodyPr>
            <a:normAutofit lnSpcReduction="10000"/>
          </a:bodyPr>
          <a:lstStyle/>
          <a:p>
            <a:pPr marL="45720" indent="0" algn="just">
              <a:buNone/>
            </a:pPr>
            <a:r>
              <a:rPr lang="es-CO" dirty="0">
                <a:solidFill>
                  <a:schemeClr val="tx1"/>
                </a:solidFill>
                <a:latin typeface="Arial" panose="020B0604020202020204" pitchFamily="34" charset="0"/>
                <a:cs typeface="Arial" panose="020B0604020202020204" pitchFamily="34" charset="0"/>
              </a:rPr>
              <a:t>La cuenca del río </a:t>
            </a:r>
            <a:r>
              <a:rPr lang="es-CO" dirty="0" err="1">
                <a:solidFill>
                  <a:schemeClr val="tx1"/>
                </a:solidFill>
                <a:latin typeface="Arial" panose="020B0604020202020204" pitchFamily="34" charset="0"/>
                <a:cs typeface="Arial" panose="020B0604020202020204" pitchFamily="34" charset="0"/>
              </a:rPr>
              <a:t>Marocaso</a:t>
            </a:r>
            <a:r>
              <a:rPr lang="es-CO" dirty="0">
                <a:solidFill>
                  <a:schemeClr val="tx1"/>
                </a:solidFill>
                <a:latin typeface="Arial" panose="020B0604020202020204" pitchFamily="34" charset="0"/>
                <a:cs typeface="Arial" panose="020B0604020202020204" pitchFamily="34" charset="0"/>
              </a:rPr>
              <a:t> se encuentra en el Departamento de la Guajira a una altitud de aproximadamente 658 m.s.n.m., entre los municipios de </a:t>
            </a:r>
            <a:r>
              <a:rPr lang="es-CO" dirty="0" err="1">
                <a:solidFill>
                  <a:schemeClr val="tx1"/>
                </a:solidFill>
                <a:latin typeface="Arial" panose="020B0604020202020204" pitchFamily="34" charset="0"/>
                <a:cs typeface="Arial" panose="020B0604020202020204" pitchFamily="34" charset="0"/>
              </a:rPr>
              <a:t>Rihoacha</a:t>
            </a:r>
            <a:r>
              <a:rPr lang="es-CO" dirty="0">
                <a:solidFill>
                  <a:schemeClr val="tx1"/>
                </a:solidFill>
                <a:latin typeface="Arial" panose="020B0604020202020204" pitchFamily="34" charset="0"/>
                <a:cs typeface="Arial" panose="020B0604020202020204" pitchFamily="34" charset="0"/>
              </a:rPr>
              <a:t> y San Juan del Cesar.</a:t>
            </a:r>
          </a:p>
          <a:p>
            <a:pPr marL="45720" indent="0" algn="just">
              <a:buNone/>
            </a:pPr>
            <a:r>
              <a:rPr lang="es-CO" dirty="0">
                <a:solidFill>
                  <a:schemeClr val="tx1"/>
                </a:solidFill>
                <a:latin typeface="Arial" panose="020B0604020202020204" pitchFamily="34" charset="0"/>
                <a:cs typeface="Arial" panose="020B0604020202020204" pitchFamily="34" charset="0"/>
              </a:rPr>
              <a:t>Nace directamente desde las montañas de la Sierra Nevada de Santa Marta y es un afluente directo del Rio Ranchería. </a:t>
            </a:r>
          </a:p>
        </p:txBody>
      </p:sp>
      <p:pic>
        <p:nvPicPr>
          <p:cNvPr id="5" name="Imagen 4" descr="Mapa&#10;&#10;Descripción generada automáticamente">
            <a:extLst>
              <a:ext uri="{FF2B5EF4-FFF2-40B4-BE49-F238E27FC236}">
                <a16:creationId xmlns:a16="http://schemas.microsoft.com/office/drawing/2014/main" id="{FDD696FA-9A34-1509-CDAA-0C717A97E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2670" y="955330"/>
            <a:ext cx="7394871" cy="5136317"/>
          </a:xfrm>
          <a:prstGeom prst="rect">
            <a:avLst/>
          </a:prstGeom>
        </p:spPr>
      </p:pic>
    </p:spTree>
    <p:extLst>
      <p:ext uri="{BB962C8B-B14F-4D97-AF65-F5344CB8AC3E}">
        <p14:creationId xmlns:p14="http://schemas.microsoft.com/office/powerpoint/2010/main" val="1989887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72021BC-5BF9-60EF-FB1D-B07D506B6AE7}"/>
              </a:ext>
            </a:extLst>
          </p:cNvPr>
          <p:cNvSpPr txBox="1">
            <a:spLocks/>
          </p:cNvSpPr>
          <p:nvPr/>
        </p:nvSpPr>
        <p:spPr>
          <a:xfrm>
            <a:off x="452284" y="1279156"/>
            <a:ext cx="11189110" cy="3548483"/>
          </a:xfrm>
          <a:prstGeom prst="rect">
            <a:avLst/>
          </a:prstGeom>
        </p:spPr>
        <p:txBody>
          <a:bodyPr vert="horz" lIns="91440" tIns="45720" rIns="91440" bIns="45720" rtlCol="0" anchor="t">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latin typeface="Arial" panose="020B0604020202020204" pitchFamily="34" charset="0"/>
                <a:cs typeface="Arial" panose="020B0604020202020204" pitchFamily="34" charset="0"/>
              </a:rPr>
              <a:t>Cada mapa factor (geología, cobertura, etc.) es combinado con el inventario de movimientos en masa, con el fin de obtener los pesos de las clases que conforman las variables. Generalmente, está basado en función de la densidad de los movimientos en masa.</a:t>
            </a:r>
          </a:p>
          <a:p>
            <a:pPr marL="45720" indent="0" algn="just">
              <a:buNone/>
            </a:pPr>
            <a:endParaRPr lang="es-CO" sz="2000" dirty="0">
              <a:solidFill>
                <a:schemeClr val="tx1"/>
              </a:solidFill>
              <a:latin typeface="Arial" panose="020B0604020202020204" pitchFamily="34" charset="0"/>
              <a:cs typeface="Arial" panose="020B0604020202020204" pitchFamily="34" charset="0"/>
            </a:endParaRPr>
          </a:p>
          <a:p>
            <a:pPr marL="45720" indent="0" algn="just">
              <a:buNone/>
            </a:pPr>
            <a:endParaRPr lang="es-CO" sz="2000" dirty="0">
              <a:solidFill>
                <a:schemeClr val="tx1"/>
              </a:solidFill>
              <a:latin typeface="Arial" panose="020B0604020202020204" pitchFamily="34" charset="0"/>
              <a:cs typeface="Arial" panose="020B0604020202020204" pitchFamily="34" charset="0"/>
            </a:endParaRPr>
          </a:p>
          <a:p>
            <a:pPr marL="45720" indent="0" algn="just">
              <a:buNone/>
            </a:pPr>
            <a:endParaRPr lang="es-CO" sz="2000" dirty="0">
              <a:solidFill>
                <a:schemeClr val="tx1"/>
              </a:solidFill>
              <a:latin typeface="Arial" panose="020B0604020202020204" pitchFamily="34" charset="0"/>
              <a:cs typeface="Arial" panose="020B0604020202020204" pitchFamily="34" charset="0"/>
            </a:endParaRPr>
          </a:p>
          <a:p>
            <a:pPr marL="45720" indent="0" algn="just">
              <a:buNone/>
            </a:pPr>
            <a:endParaRPr lang="es-CO" sz="2000" dirty="0">
              <a:solidFill>
                <a:schemeClr val="tx1"/>
              </a:solidFill>
              <a:latin typeface="Arial" panose="020B0604020202020204" pitchFamily="34" charset="0"/>
              <a:cs typeface="Arial" panose="020B0604020202020204" pitchFamily="34" charset="0"/>
            </a:endParaRPr>
          </a:p>
          <a:p>
            <a:pPr marL="45720" indent="0" algn="just">
              <a:buNone/>
            </a:pPr>
            <a:r>
              <a:rPr lang="es-CO" sz="2000" dirty="0">
                <a:solidFill>
                  <a:schemeClr val="tx1"/>
                </a:solidFill>
                <a:latin typeface="Arial" panose="020B0604020202020204" pitchFamily="34" charset="0"/>
                <a:cs typeface="Arial" panose="020B0604020202020204" pitchFamily="34" charset="0"/>
              </a:rPr>
              <a:t>Finalmente, la susceptibilidad de una celda es igual a la sumatoria del peso de cada clase a la que pertenece en cada variable.</a:t>
            </a:r>
          </a:p>
          <a:p>
            <a:pPr marL="45720" indent="0" algn="just">
              <a:buNone/>
            </a:pPr>
            <a:endParaRPr lang="es-CO" sz="2000" dirty="0">
              <a:solidFill>
                <a:schemeClr val="tx1"/>
              </a:solidFill>
              <a:latin typeface="Arial" panose="020B0604020202020204" pitchFamily="34" charset="0"/>
              <a:cs typeface="Arial" panose="020B0604020202020204" pitchFamily="34" charset="0"/>
            </a:endParaRPr>
          </a:p>
        </p:txBody>
      </p:sp>
      <p:sp>
        <p:nvSpPr>
          <p:cNvPr id="6" name="Título 1">
            <a:extLst>
              <a:ext uri="{FF2B5EF4-FFF2-40B4-BE49-F238E27FC236}">
                <a16:creationId xmlns:a16="http://schemas.microsoft.com/office/drawing/2014/main" id="{64FB4693-BD2D-3901-49B5-5811C77ECBE3}"/>
              </a:ext>
            </a:extLst>
          </p:cNvPr>
          <p:cNvSpPr txBox="1">
            <a:spLocks/>
          </p:cNvSpPr>
          <p:nvPr/>
        </p:nvSpPr>
        <p:spPr>
          <a:xfrm>
            <a:off x="226141" y="367051"/>
            <a:ext cx="11710219"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600" b="1" dirty="0" err="1">
                <a:solidFill>
                  <a:schemeClr val="tx1"/>
                </a:solidFill>
                <a:latin typeface="Arial" panose="020B0604020202020204" pitchFamily="34" charset="0"/>
                <a:cs typeface="Arial" panose="020B0604020202020204" pitchFamily="34" charset="0"/>
              </a:rPr>
              <a:t>Frequency</a:t>
            </a:r>
            <a:r>
              <a:rPr lang="es-CO" sz="3600" b="1" dirty="0">
                <a:solidFill>
                  <a:schemeClr val="tx1"/>
                </a:solidFill>
                <a:latin typeface="Arial" panose="020B0604020202020204" pitchFamily="34" charset="0"/>
                <a:cs typeface="Arial" panose="020B0604020202020204" pitchFamily="34" charset="0"/>
              </a:rPr>
              <a:t> Ratio </a:t>
            </a:r>
            <a:r>
              <a:rPr lang="es-CO" sz="3600" b="1" dirty="0" err="1">
                <a:solidFill>
                  <a:schemeClr val="tx1"/>
                </a:solidFill>
                <a:latin typeface="Arial" panose="020B0604020202020204" pitchFamily="34" charset="0"/>
                <a:cs typeface="Arial" panose="020B0604020202020204" pitchFamily="34" charset="0"/>
              </a:rPr>
              <a:t>Model</a:t>
            </a:r>
            <a:r>
              <a:rPr lang="es-CO" sz="3600" b="1" dirty="0">
                <a:solidFill>
                  <a:schemeClr val="tx1"/>
                </a:solidFill>
                <a:latin typeface="Arial" panose="020B0604020202020204" pitchFamily="34" charset="0"/>
                <a:cs typeface="Arial" panose="020B0604020202020204" pitchFamily="34" charset="0"/>
              </a:rPr>
              <a:t> (</a:t>
            </a:r>
            <a:r>
              <a:rPr lang="es-CO" sz="3600" b="1" dirty="0" err="1">
                <a:solidFill>
                  <a:schemeClr val="tx1"/>
                </a:solidFill>
                <a:latin typeface="Arial" panose="020B0604020202020204" pitchFamily="34" charset="0"/>
                <a:cs typeface="Arial" panose="020B0604020202020204" pitchFamily="34" charset="0"/>
              </a:rPr>
              <a:t>Likelihood</a:t>
            </a:r>
            <a:r>
              <a:rPr lang="es-CO" sz="3600" b="1" dirty="0">
                <a:solidFill>
                  <a:schemeClr val="tx1"/>
                </a:solidFill>
                <a:latin typeface="Arial" panose="020B0604020202020204" pitchFamily="34" charset="0"/>
                <a:cs typeface="Arial" panose="020B0604020202020204" pitchFamily="34" charset="0"/>
              </a:rPr>
              <a:t>)</a:t>
            </a:r>
          </a:p>
        </p:txBody>
      </p:sp>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EEC4B587-8A1D-E33D-BDBE-2620980D6B39}"/>
                  </a:ext>
                </a:extLst>
              </p:cNvPr>
              <p:cNvSpPr txBox="1"/>
              <p:nvPr/>
            </p:nvSpPr>
            <p:spPr>
              <a:xfrm>
                <a:off x="1061884" y="2474037"/>
                <a:ext cx="3751006" cy="563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i="1">
                              <a:latin typeface="Cambria Math" panose="02040503050406030204" pitchFamily="18" charset="0"/>
                            </a:rPr>
                            <m:t>𝑊</m:t>
                          </m:r>
                        </m:e>
                        <m:sub>
                          <m:r>
                            <a:rPr lang="es-CO" b="0" i="1" smtClean="0">
                              <a:latin typeface="Cambria Math" panose="02040503050406030204" pitchFamily="18" charset="0"/>
                            </a:rPr>
                            <m:t>𝑛</m:t>
                          </m:r>
                        </m:sub>
                      </m:sSub>
                      <m:r>
                        <a:rPr lang="es-CO" b="0" i="1" smtClean="0">
                          <a:latin typeface="Cambria Math" panose="02040503050406030204" pitchFamily="18" charset="0"/>
                        </a:rPr>
                        <m:t>=</m:t>
                      </m:r>
                      <m:f>
                        <m:fPr>
                          <m:ctrlPr>
                            <a:rPr lang="es-CO" b="0" i="1" smtClean="0">
                              <a:latin typeface="Cambria Math" panose="02040503050406030204" pitchFamily="18" charset="0"/>
                            </a:rPr>
                          </m:ctrlPr>
                        </m:fPr>
                        <m:num>
                          <m:sSub>
                            <m:sSubPr>
                              <m:ctrlPr>
                                <a:rPr lang="es-CO" i="1">
                                  <a:latin typeface="Cambria Math" panose="02040503050406030204" pitchFamily="18" charset="0"/>
                                </a:rPr>
                              </m:ctrlPr>
                            </m:sSubPr>
                            <m:e>
                              <m:r>
                                <a:rPr lang="es-CO" b="0" i="1" smtClean="0">
                                  <a:latin typeface="Cambria Math" panose="02040503050406030204" pitchFamily="18" charset="0"/>
                                </a:rPr>
                                <m:t>𝐿</m:t>
                              </m:r>
                            </m:e>
                            <m:sub>
                              <m:r>
                                <a:rPr lang="es-CO" b="0" i="1" smtClean="0">
                                  <a:latin typeface="Cambria Math" panose="02040503050406030204" pitchFamily="18" charset="0"/>
                                </a:rPr>
                                <m:t>𝑟</m:t>
                              </m:r>
                            </m:sub>
                          </m:sSub>
                        </m:num>
                        <m:den>
                          <m:sSub>
                            <m:sSubPr>
                              <m:ctrlPr>
                                <a:rPr lang="es-CO" i="1">
                                  <a:latin typeface="Cambria Math" panose="02040503050406030204" pitchFamily="18" charset="0"/>
                                </a:rPr>
                              </m:ctrlPr>
                            </m:sSubPr>
                            <m:e>
                              <m:r>
                                <a:rPr lang="es-CO" b="0" i="1" smtClean="0">
                                  <a:latin typeface="Cambria Math" panose="02040503050406030204" pitchFamily="18" charset="0"/>
                                </a:rPr>
                                <m:t>𝐴</m:t>
                              </m:r>
                            </m:e>
                            <m:sub>
                              <m:r>
                                <a:rPr lang="es-CO" b="0" i="1" smtClean="0">
                                  <a:latin typeface="Cambria Math" panose="02040503050406030204" pitchFamily="18" charset="0"/>
                                </a:rPr>
                                <m:t>𝑟</m:t>
                              </m:r>
                            </m:sub>
                          </m:sSub>
                        </m:den>
                      </m:f>
                    </m:oMath>
                  </m:oMathPara>
                </a14:m>
                <a:endParaRPr lang="es-CO" dirty="0">
                  <a:latin typeface="Arial" panose="020B0604020202020204" pitchFamily="34" charset="0"/>
                  <a:cs typeface="Arial" panose="020B0604020202020204" pitchFamily="34" charset="0"/>
                </a:endParaRPr>
              </a:p>
            </p:txBody>
          </p:sp>
        </mc:Choice>
        <mc:Fallback>
          <p:sp>
            <p:nvSpPr>
              <p:cNvPr id="3" name="CuadroTexto 2">
                <a:extLst>
                  <a:ext uri="{FF2B5EF4-FFF2-40B4-BE49-F238E27FC236}">
                    <a16:creationId xmlns:a16="http://schemas.microsoft.com/office/drawing/2014/main" id="{EEC4B587-8A1D-E33D-BDBE-2620980D6B39}"/>
                  </a:ext>
                </a:extLst>
              </p:cNvPr>
              <p:cNvSpPr txBox="1">
                <a:spLocks noRot="1" noChangeAspect="1" noMove="1" noResize="1" noEditPoints="1" noAdjustHandles="1" noChangeArrowheads="1" noChangeShapeType="1" noTextEdit="1"/>
              </p:cNvSpPr>
              <p:nvPr/>
            </p:nvSpPr>
            <p:spPr>
              <a:xfrm>
                <a:off x="1061884" y="2474037"/>
                <a:ext cx="3751006" cy="563872"/>
              </a:xfrm>
              <a:prstGeom prst="rect">
                <a:avLst/>
              </a:prstGeom>
              <a:blipFill>
                <a:blip r:embed="rId2"/>
                <a:stretch>
                  <a:fillRect/>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8" name="CuadroTexto 7">
                <a:extLst>
                  <a:ext uri="{FF2B5EF4-FFF2-40B4-BE49-F238E27FC236}">
                    <a16:creationId xmlns:a16="http://schemas.microsoft.com/office/drawing/2014/main" id="{383137F3-3B62-0378-C6E7-97EBF9AF525E}"/>
                  </a:ext>
                </a:extLst>
              </p:cNvPr>
              <p:cNvSpPr txBox="1"/>
              <p:nvPr/>
            </p:nvSpPr>
            <p:spPr>
              <a:xfrm>
                <a:off x="5574890" y="2416044"/>
                <a:ext cx="5220929" cy="1200329"/>
              </a:xfrm>
              <a:prstGeom prst="rect">
                <a:avLst/>
              </a:prstGeom>
              <a:noFill/>
            </p:spPr>
            <p:txBody>
              <a:bodyPr wrap="square">
                <a:spAutoFit/>
              </a:bodyPr>
              <a:lstStyle/>
              <a:p>
                <a:pPr marL="45720" indent="0" algn="just">
                  <a:buNone/>
                </a:pPr>
                <a:r>
                  <a:rPr lang="es-CO" sz="1800" dirty="0">
                    <a:solidFill>
                      <a:schemeClr val="tx1"/>
                    </a:solidFill>
                    <a:latin typeface="Arial" panose="020B0604020202020204" pitchFamily="34" charset="0"/>
                    <a:cs typeface="Arial" panose="020B0604020202020204" pitchFamily="34" charset="0"/>
                  </a:rPr>
                  <a:t>En donde:</a:t>
                </a:r>
              </a:p>
              <a:p>
                <a:pPr marL="331470" indent="-285750" algn="just">
                  <a:buFont typeface="Arial" panose="020B0604020202020204" pitchFamily="34" charset="0"/>
                  <a:buChar char="•"/>
                </a:pPr>
                <a14:m>
                  <m:oMath xmlns:m="http://schemas.openxmlformats.org/officeDocument/2006/math">
                    <m:sSub>
                      <m:sSubPr>
                        <m:ctrlPr>
                          <a:rPr lang="es-CO" i="1" smtClean="0">
                            <a:latin typeface="Cambria Math" panose="02040503050406030204" pitchFamily="18" charset="0"/>
                          </a:rPr>
                        </m:ctrlPr>
                      </m:sSubPr>
                      <m:e>
                        <m:r>
                          <a:rPr lang="es-CO" i="1">
                            <a:latin typeface="Cambria Math" panose="02040503050406030204" pitchFamily="18" charset="0"/>
                          </a:rPr>
                          <m:t>𝑊</m:t>
                        </m:r>
                      </m:e>
                      <m:sub>
                        <m:r>
                          <a:rPr lang="es-CO" b="0" i="1" smtClean="0">
                            <a:latin typeface="Cambria Math" panose="02040503050406030204" pitchFamily="18" charset="0"/>
                          </a:rPr>
                          <m:t>𝑛</m:t>
                        </m:r>
                      </m:sub>
                    </m:sSub>
                  </m:oMath>
                </a14:m>
                <a:r>
                  <a:rPr lang="es-CO" dirty="0">
                    <a:latin typeface="Arial" panose="020B0604020202020204" pitchFamily="34" charset="0"/>
                    <a:cs typeface="Arial" panose="020B0604020202020204" pitchFamily="34" charset="0"/>
                  </a:rPr>
                  <a:t> es peso de la clase n.</a:t>
                </a:r>
                <a:endParaRPr lang="es-CO" sz="1800" dirty="0">
                  <a:solidFill>
                    <a:schemeClr val="tx1"/>
                  </a:solidFill>
                  <a:latin typeface="Arial" panose="020B0604020202020204" pitchFamily="34" charset="0"/>
                  <a:cs typeface="Arial" panose="020B0604020202020204" pitchFamily="34" charset="0"/>
                </a:endParaRPr>
              </a:p>
              <a:p>
                <a:pPr marL="331470" indent="-285750" algn="just">
                  <a:buFont typeface="Arial" panose="020B0604020202020204" pitchFamily="34" charset="0"/>
                  <a:buChar char="•"/>
                </a:pPr>
                <a14:m>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𝐿</m:t>
                        </m:r>
                      </m:e>
                      <m:sub>
                        <m:r>
                          <a:rPr lang="es-CO" b="0" i="1" smtClean="0">
                            <a:latin typeface="Cambria Math" panose="02040503050406030204" pitchFamily="18" charset="0"/>
                          </a:rPr>
                          <m:t>𝑟</m:t>
                        </m:r>
                      </m:sub>
                    </m:sSub>
                  </m:oMath>
                </a14:m>
                <a:r>
                  <a:rPr lang="es-CO" dirty="0">
                    <a:latin typeface="Arial" panose="020B0604020202020204" pitchFamily="34" charset="0"/>
                    <a:cs typeface="Arial" panose="020B0604020202020204" pitchFamily="34" charset="0"/>
                  </a:rPr>
                  <a:t> es la ocurrencia de movimientos en masa.</a:t>
                </a:r>
              </a:p>
              <a:p>
                <a:pPr marL="331470" indent="-285750" algn="just">
                  <a:buFont typeface="Arial" panose="020B0604020202020204" pitchFamily="34" charset="0"/>
                  <a:buChar char="•"/>
                </a:pPr>
                <a14:m>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𝐴</m:t>
                        </m:r>
                      </m:e>
                      <m:sub>
                        <m:r>
                          <a:rPr lang="es-CO" b="0" i="1" smtClean="0">
                            <a:latin typeface="Cambria Math" panose="02040503050406030204" pitchFamily="18" charset="0"/>
                          </a:rPr>
                          <m:t>𝑟</m:t>
                        </m:r>
                      </m:sub>
                    </m:sSub>
                  </m:oMath>
                </a14:m>
                <a:r>
                  <a:rPr lang="es-CO" sz="1800" dirty="0">
                    <a:solidFill>
                      <a:schemeClr val="tx1"/>
                    </a:solidFill>
                    <a:latin typeface="Arial" panose="020B0604020202020204" pitchFamily="34" charset="0"/>
                    <a:cs typeface="Arial" panose="020B0604020202020204" pitchFamily="34" charset="0"/>
                  </a:rPr>
                  <a:t> es el área de la clase.</a:t>
                </a:r>
              </a:p>
            </p:txBody>
          </p:sp>
        </mc:Choice>
        <mc:Fallback>
          <p:sp>
            <p:nvSpPr>
              <p:cNvPr id="8" name="CuadroTexto 7">
                <a:extLst>
                  <a:ext uri="{FF2B5EF4-FFF2-40B4-BE49-F238E27FC236}">
                    <a16:creationId xmlns:a16="http://schemas.microsoft.com/office/drawing/2014/main" id="{383137F3-3B62-0378-C6E7-97EBF9AF525E}"/>
                  </a:ext>
                </a:extLst>
              </p:cNvPr>
              <p:cNvSpPr txBox="1">
                <a:spLocks noRot="1" noChangeAspect="1" noMove="1" noResize="1" noEditPoints="1" noAdjustHandles="1" noChangeArrowheads="1" noChangeShapeType="1" noTextEdit="1"/>
              </p:cNvSpPr>
              <p:nvPr/>
            </p:nvSpPr>
            <p:spPr>
              <a:xfrm>
                <a:off x="5574890" y="2416044"/>
                <a:ext cx="5220929" cy="1200329"/>
              </a:xfrm>
              <a:prstGeom prst="rect">
                <a:avLst/>
              </a:prstGeom>
              <a:blipFill>
                <a:blip r:embed="rId3"/>
                <a:stretch>
                  <a:fillRect l="-117" t="-2538" b="-7107"/>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4" name="CuadroTexto 3">
                <a:extLst>
                  <a:ext uri="{FF2B5EF4-FFF2-40B4-BE49-F238E27FC236}">
                    <a16:creationId xmlns:a16="http://schemas.microsoft.com/office/drawing/2014/main" id="{3F9E93D2-4A2D-624B-333A-0254D1148984}"/>
                  </a:ext>
                </a:extLst>
              </p:cNvPr>
              <p:cNvSpPr txBox="1"/>
              <p:nvPr/>
            </p:nvSpPr>
            <p:spPr>
              <a:xfrm>
                <a:off x="1595284" y="3214774"/>
                <a:ext cx="2684206" cy="428451"/>
              </a:xfrm>
              <a:prstGeom prst="rect">
                <a:avLst/>
              </a:prstGeom>
              <a:noFill/>
            </p:spPr>
            <p:txBody>
              <a:bodyPr wrap="square" lIns="0" tIns="0" rIns="0" bIns="0" rtlCol="0">
                <a:spAutoFit/>
              </a:bodyPr>
              <a:lstStyle/>
              <a:p>
                <a14:m>
                  <m:oMath xmlns:m="http://schemas.openxmlformats.org/officeDocument/2006/math">
                    <m:sSub>
                      <m:sSubPr>
                        <m:ctrlPr>
                          <a:rPr lang="es-CO" i="1" smtClean="0">
                            <a:latin typeface="Cambria Math" panose="02040503050406030204" pitchFamily="18" charset="0"/>
                          </a:rPr>
                        </m:ctrlPr>
                      </m:sSubPr>
                      <m:e>
                        <m:r>
                          <a:rPr lang="es-CO" i="1">
                            <a:latin typeface="Cambria Math" panose="02040503050406030204" pitchFamily="18" charset="0"/>
                          </a:rPr>
                          <m:t>𝐿</m:t>
                        </m:r>
                      </m:e>
                      <m:sub>
                        <m:r>
                          <a:rPr lang="es-CO" i="1">
                            <a:latin typeface="Cambria Math" panose="02040503050406030204" pitchFamily="18" charset="0"/>
                          </a:rPr>
                          <m:t>𝑟</m:t>
                        </m:r>
                      </m:sub>
                    </m:sSub>
                    <m:r>
                      <a:rPr lang="es-CO" b="0" i="1" smtClean="0">
                        <a:latin typeface="Cambria Math" panose="02040503050406030204" pitchFamily="18" charset="0"/>
                      </a:rPr>
                      <m:t>=</m:t>
                    </m:r>
                    <m:f>
                      <m:fPr>
                        <m:ctrlPr>
                          <a:rPr lang="es-CO" b="0" i="1" smtClean="0">
                            <a:latin typeface="Cambria Math" panose="02040503050406030204" pitchFamily="18" charset="0"/>
                          </a:rPr>
                        </m:ctrlPr>
                      </m:fPr>
                      <m:num>
                        <m:sSub>
                          <m:sSubPr>
                            <m:ctrlPr>
                              <a:rPr lang="es-CO" i="1">
                                <a:latin typeface="Cambria Math" panose="02040503050406030204" pitchFamily="18" charset="0"/>
                              </a:rPr>
                            </m:ctrlPr>
                          </m:sSubPr>
                          <m:e>
                            <m:r>
                              <a:rPr lang="es-CO" b="0" i="1" smtClean="0">
                                <a:latin typeface="Cambria Math" panose="02040503050406030204" pitchFamily="18" charset="0"/>
                              </a:rPr>
                              <m:t>𝐿</m:t>
                            </m:r>
                          </m:e>
                          <m:sub>
                            <m:r>
                              <a:rPr lang="es-CO" b="0" i="1" smtClean="0">
                                <a:latin typeface="Cambria Math" panose="02040503050406030204" pitchFamily="18" charset="0"/>
                              </a:rPr>
                              <m:t>𝑐𝑙𝑎𝑠𝑒</m:t>
                            </m:r>
                          </m:sub>
                        </m:sSub>
                      </m:num>
                      <m:den>
                        <m:sSub>
                          <m:sSubPr>
                            <m:ctrlPr>
                              <a:rPr lang="es-CO" i="1">
                                <a:latin typeface="Cambria Math" panose="02040503050406030204" pitchFamily="18" charset="0"/>
                              </a:rPr>
                            </m:ctrlPr>
                          </m:sSubPr>
                          <m:e>
                            <m:r>
                              <a:rPr lang="es-CO" b="0" i="1" smtClean="0">
                                <a:latin typeface="Cambria Math" panose="02040503050406030204" pitchFamily="18" charset="0"/>
                              </a:rPr>
                              <m:t>𝐿</m:t>
                            </m:r>
                          </m:e>
                          <m:sub>
                            <m:r>
                              <a:rPr lang="es-CO" b="0" i="1" smtClean="0">
                                <a:latin typeface="Cambria Math" panose="02040503050406030204" pitchFamily="18" charset="0"/>
                              </a:rPr>
                              <m:t>𝑡𝑜𝑡𝑎𝑙</m:t>
                            </m:r>
                          </m:sub>
                        </m:sSub>
                      </m:den>
                    </m:f>
                  </m:oMath>
                </a14:m>
                <a:r>
                  <a:rPr lang="es-CO" dirty="0">
                    <a:latin typeface="Arial" panose="020B0604020202020204" pitchFamily="34" charset="0"/>
                    <a:cs typeface="Arial" panose="020B0604020202020204" pitchFamily="34" charset="0"/>
                  </a:rPr>
                  <a:t>	 </a:t>
                </a:r>
                <a14:m>
                  <m:oMath xmlns:m="http://schemas.openxmlformats.org/officeDocument/2006/math">
                    <m:sSub>
                      <m:sSubPr>
                        <m:ctrlPr>
                          <a:rPr lang="es-CO" i="1">
                            <a:latin typeface="Cambria Math" panose="02040503050406030204" pitchFamily="18" charset="0"/>
                          </a:rPr>
                        </m:ctrlPr>
                      </m:sSubPr>
                      <m:e>
                        <m:r>
                          <a:rPr lang="es-CO" b="0" i="1" smtClean="0">
                            <a:latin typeface="Cambria Math" panose="02040503050406030204" pitchFamily="18" charset="0"/>
                          </a:rPr>
                          <m:t>𝐴</m:t>
                        </m:r>
                      </m:e>
                      <m:sub>
                        <m:r>
                          <a:rPr lang="es-CO" i="1">
                            <a:latin typeface="Cambria Math" panose="02040503050406030204" pitchFamily="18" charset="0"/>
                          </a:rPr>
                          <m:t>𝑟</m:t>
                        </m:r>
                      </m:sub>
                    </m:sSub>
                    <m:r>
                      <a:rPr lang="es-CO" i="1">
                        <a:latin typeface="Cambria Math" panose="02040503050406030204" pitchFamily="18" charset="0"/>
                      </a:rPr>
                      <m:t>=</m:t>
                    </m:r>
                    <m:f>
                      <m:fPr>
                        <m:ctrlPr>
                          <a:rPr lang="es-CO" i="1">
                            <a:latin typeface="Cambria Math" panose="02040503050406030204" pitchFamily="18" charset="0"/>
                          </a:rPr>
                        </m:ctrlPr>
                      </m:fPr>
                      <m:num>
                        <m:sSub>
                          <m:sSubPr>
                            <m:ctrlPr>
                              <a:rPr lang="es-CO" i="1">
                                <a:latin typeface="Cambria Math" panose="02040503050406030204" pitchFamily="18" charset="0"/>
                              </a:rPr>
                            </m:ctrlPr>
                          </m:sSubPr>
                          <m:e>
                            <m:r>
                              <a:rPr lang="es-CO" i="1">
                                <a:latin typeface="Cambria Math" panose="02040503050406030204" pitchFamily="18" charset="0"/>
                              </a:rPr>
                              <m:t>𝐴</m:t>
                            </m:r>
                          </m:e>
                          <m:sub>
                            <m:r>
                              <a:rPr lang="es-CO" i="1">
                                <a:latin typeface="Cambria Math" panose="02040503050406030204" pitchFamily="18" charset="0"/>
                              </a:rPr>
                              <m:t>𝑐𝑙𝑎𝑠𝑒</m:t>
                            </m:r>
                          </m:sub>
                        </m:sSub>
                      </m:num>
                      <m:den>
                        <m:sSub>
                          <m:sSubPr>
                            <m:ctrlPr>
                              <a:rPr lang="es-CO" i="1">
                                <a:latin typeface="Cambria Math" panose="02040503050406030204" pitchFamily="18" charset="0"/>
                              </a:rPr>
                            </m:ctrlPr>
                          </m:sSubPr>
                          <m:e>
                            <m:r>
                              <a:rPr lang="es-CO" i="1">
                                <a:latin typeface="Cambria Math" panose="02040503050406030204" pitchFamily="18" charset="0"/>
                              </a:rPr>
                              <m:t>𝐴</m:t>
                            </m:r>
                          </m:e>
                          <m:sub>
                            <m:r>
                              <a:rPr lang="es-CO" i="1">
                                <a:latin typeface="Cambria Math" panose="02040503050406030204" pitchFamily="18" charset="0"/>
                              </a:rPr>
                              <m:t>𝑡𝑜𝑡𝑎𝑙</m:t>
                            </m:r>
                          </m:sub>
                        </m:sSub>
                      </m:den>
                    </m:f>
                  </m:oMath>
                </a14:m>
                <a:endParaRPr lang="es-CO" dirty="0">
                  <a:latin typeface="Arial" panose="020B0604020202020204" pitchFamily="34" charset="0"/>
                  <a:cs typeface="Arial" panose="020B0604020202020204" pitchFamily="34" charset="0"/>
                </a:endParaRPr>
              </a:p>
            </p:txBody>
          </p:sp>
        </mc:Choice>
        <mc:Fallback>
          <p:sp>
            <p:nvSpPr>
              <p:cNvPr id="4" name="CuadroTexto 3">
                <a:extLst>
                  <a:ext uri="{FF2B5EF4-FFF2-40B4-BE49-F238E27FC236}">
                    <a16:creationId xmlns:a16="http://schemas.microsoft.com/office/drawing/2014/main" id="{3F9E93D2-4A2D-624B-333A-0254D1148984}"/>
                  </a:ext>
                </a:extLst>
              </p:cNvPr>
              <p:cNvSpPr txBox="1">
                <a:spLocks noRot="1" noChangeAspect="1" noMove="1" noResize="1" noEditPoints="1" noAdjustHandles="1" noChangeArrowheads="1" noChangeShapeType="1" noTextEdit="1"/>
              </p:cNvSpPr>
              <p:nvPr/>
            </p:nvSpPr>
            <p:spPr>
              <a:xfrm>
                <a:off x="1595284" y="3214774"/>
                <a:ext cx="2684206" cy="428451"/>
              </a:xfrm>
              <a:prstGeom prst="rect">
                <a:avLst/>
              </a:prstGeom>
              <a:blipFill>
                <a:blip r:embed="rId4"/>
                <a:stretch>
                  <a:fillRect l="-3182" b="-11268"/>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11" name="CuadroTexto 10">
                <a:extLst>
                  <a:ext uri="{FF2B5EF4-FFF2-40B4-BE49-F238E27FC236}">
                    <a16:creationId xmlns:a16="http://schemas.microsoft.com/office/drawing/2014/main" id="{E46AED38-3B58-DA9C-6857-525BF1F80598}"/>
                  </a:ext>
                </a:extLst>
              </p:cNvPr>
              <p:cNvSpPr txBox="1"/>
              <p:nvPr/>
            </p:nvSpPr>
            <p:spPr>
              <a:xfrm>
                <a:off x="3834581" y="4951366"/>
                <a:ext cx="4424516" cy="6707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CO" i="1" smtClean="0">
                              <a:latin typeface="Cambria Math" panose="02040503050406030204" pitchFamily="18" charset="0"/>
                            </a:rPr>
                          </m:ctrlPr>
                        </m:sSupPr>
                        <m:e>
                          <m:r>
                            <a:rPr lang="es-CO" b="0" i="1" smtClean="0">
                              <a:latin typeface="Cambria Math" panose="02040503050406030204" pitchFamily="18" charset="0"/>
                            </a:rPr>
                            <m:t>𝑆</m:t>
                          </m:r>
                        </m:e>
                        <m:sup>
                          <m:r>
                            <a:rPr lang="es-CO" b="0" i="1" smtClean="0">
                              <a:latin typeface="Cambria Math" panose="02040503050406030204" pitchFamily="18" charset="0"/>
                            </a:rPr>
                            <m:t>𝑛</m:t>
                          </m:r>
                        </m:sup>
                      </m:sSup>
                      <m:r>
                        <a:rPr lang="es-CO" b="0" i="1" smtClean="0">
                          <a:latin typeface="Cambria Math" panose="02040503050406030204" pitchFamily="18" charset="0"/>
                        </a:rPr>
                        <m:t>=</m:t>
                      </m:r>
                      <m:nary>
                        <m:naryPr>
                          <m:chr m:val="∑"/>
                          <m:subHide m:val="on"/>
                          <m:supHide m:val="on"/>
                          <m:ctrlPr>
                            <a:rPr lang="es-CO" b="0" i="1" smtClean="0">
                              <a:latin typeface="Cambria Math" panose="02040503050406030204" pitchFamily="18" charset="0"/>
                            </a:rPr>
                          </m:ctrlPr>
                        </m:naryPr>
                        <m:sub/>
                        <m:sup/>
                        <m:e>
                          <m:r>
                            <a:rPr lang="es-CO" b="0" i="1" smtClean="0">
                              <a:latin typeface="Cambria Math" panose="02040503050406030204" pitchFamily="18" charset="0"/>
                            </a:rPr>
                            <m:t>𝑤</m:t>
                          </m:r>
                        </m:e>
                      </m:nary>
                      <m:r>
                        <a:rPr lang="es-CO" b="0" i="1" smtClean="0">
                          <a:latin typeface="Cambria Math" panose="02040503050406030204" pitchFamily="18" charset="0"/>
                        </a:rPr>
                        <m:t>=</m:t>
                      </m:r>
                      <m:sSub>
                        <m:sSubPr>
                          <m:ctrlPr>
                            <a:rPr lang="es-CO" i="1">
                              <a:latin typeface="Cambria Math" panose="02040503050406030204" pitchFamily="18" charset="0"/>
                            </a:rPr>
                          </m:ctrlPr>
                        </m:sSubPr>
                        <m:e>
                          <m:r>
                            <a:rPr lang="es-CO" b="0" i="1" smtClean="0">
                              <a:latin typeface="Cambria Math" panose="02040503050406030204" pitchFamily="18" charset="0"/>
                            </a:rPr>
                            <m:t>𝑤</m:t>
                          </m:r>
                        </m:e>
                        <m:sub>
                          <m:r>
                            <a:rPr lang="es-CO" b="0" i="1" smtClean="0">
                              <a:latin typeface="Cambria Math" panose="02040503050406030204" pitchFamily="18" charset="0"/>
                            </a:rPr>
                            <m:t>𝑔𝑒𝑜𝑙𝑜𝑔</m:t>
                          </m:r>
                          <m:r>
                            <a:rPr lang="es-CO" b="0" i="1" smtClean="0">
                              <a:latin typeface="Cambria Math" panose="02040503050406030204" pitchFamily="18" charset="0"/>
                            </a:rPr>
                            <m:t>í</m:t>
                          </m:r>
                          <m:r>
                            <a:rPr lang="es-CO" b="0" i="1" smtClean="0">
                              <a:latin typeface="Cambria Math" panose="02040503050406030204" pitchFamily="18" charset="0"/>
                            </a:rPr>
                            <m:t>𝑎</m:t>
                          </m:r>
                        </m:sub>
                      </m:sSub>
                      <m:r>
                        <a:rPr lang="es-CO" b="0" i="0" smtClean="0">
                          <a:latin typeface="Cambria Math" panose="02040503050406030204" pitchFamily="18" charset="0"/>
                        </a:rPr>
                        <m:t>+</m:t>
                      </m:r>
                      <m:sSub>
                        <m:sSubPr>
                          <m:ctrlPr>
                            <a:rPr lang="es-CO" i="1">
                              <a:latin typeface="Cambria Math" panose="02040503050406030204" pitchFamily="18" charset="0"/>
                            </a:rPr>
                          </m:ctrlPr>
                        </m:sSubPr>
                        <m:e>
                          <m:r>
                            <a:rPr lang="es-CO" b="0" i="1" smtClean="0">
                              <a:latin typeface="Cambria Math" panose="02040503050406030204" pitchFamily="18" charset="0"/>
                            </a:rPr>
                            <m:t>𝑊</m:t>
                          </m:r>
                        </m:e>
                        <m:sub>
                          <m:r>
                            <a:rPr lang="es-CO" b="0" i="1" smtClean="0">
                              <a:latin typeface="Cambria Math" panose="02040503050406030204" pitchFamily="18" charset="0"/>
                            </a:rPr>
                            <m:t>𝑐𝑜𝑏𝑒𝑟𝑡𝑢𝑟𝑎</m:t>
                          </m:r>
                        </m:sub>
                      </m:sSub>
                      <m:r>
                        <a:rPr lang="es-CO" b="0" i="1" smtClean="0">
                          <a:latin typeface="Cambria Math" panose="02040503050406030204" pitchFamily="18" charset="0"/>
                        </a:rPr>
                        <m:t>+…</m:t>
                      </m:r>
                    </m:oMath>
                  </m:oMathPara>
                </a14:m>
                <a:endParaRPr lang="es-CO" dirty="0">
                  <a:latin typeface="Arial" panose="020B0604020202020204" pitchFamily="34" charset="0"/>
                  <a:cs typeface="Arial" panose="020B0604020202020204" pitchFamily="34" charset="0"/>
                </a:endParaRPr>
              </a:p>
            </p:txBody>
          </p:sp>
        </mc:Choice>
        <mc:Fallback>
          <p:sp>
            <p:nvSpPr>
              <p:cNvPr id="11" name="CuadroTexto 10">
                <a:extLst>
                  <a:ext uri="{FF2B5EF4-FFF2-40B4-BE49-F238E27FC236}">
                    <a16:creationId xmlns:a16="http://schemas.microsoft.com/office/drawing/2014/main" id="{E46AED38-3B58-DA9C-6857-525BF1F80598}"/>
                  </a:ext>
                </a:extLst>
              </p:cNvPr>
              <p:cNvSpPr txBox="1">
                <a:spLocks noRot="1" noChangeAspect="1" noMove="1" noResize="1" noEditPoints="1" noAdjustHandles="1" noChangeArrowheads="1" noChangeShapeType="1" noTextEdit="1"/>
              </p:cNvSpPr>
              <p:nvPr/>
            </p:nvSpPr>
            <p:spPr>
              <a:xfrm>
                <a:off x="3834581" y="4951366"/>
                <a:ext cx="4424516" cy="670761"/>
              </a:xfrm>
              <a:prstGeom prst="rect">
                <a:avLst/>
              </a:prstGeom>
              <a:blipFill>
                <a:blip r:embed="rId5"/>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807467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64FB4693-BD2D-3901-49B5-5811C77ECBE3}"/>
              </a:ext>
            </a:extLst>
          </p:cNvPr>
          <p:cNvSpPr txBox="1">
            <a:spLocks/>
          </p:cNvSpPr>
          <p:nvPr/>
        </p:nvSpPr>
        <p:spPr>
          <a:xfrm>
            <a:off x="226141" y="367051"/>
            <a:ext cx="11710219"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600" b="1" dirty="0" err="1">
                <a:solidFill>
                  <a:schemeClr val="tx1"/>
                </a:solidFill>
                <a:latin typeface="Arial" panose="020B0604020202020204" pitchFamily="34" charset="0"/>
                <a:cs typeface="Arial" panose="020B0604020202020204" pitchFamily="34" charset="0"/>
              </a:rPr>
              <a:t>Frequency</a:t>
            </a:r>
            <a:r>
              <a:rPr lang="es-CO" sz="3600" b="1" dirty="0">
                <a:solidFill>
                  <a:schemeClr val="tx1"/>
                </a:solidFill>
                <a:latin typeface="Arial" panose="020B0604020202020204" pitchFamily="34" charset="0"/>
                <a:cs typeface="Arial" panose="020B0604020202020204" pitchFamily="34" charset="0"/>
              </a:rPr>
              <a:t> Ratio </a:t>
            </a:r>
            <a:r>
              <a:rPr lang="es-CO" sz="3600" b="1" dirty="0" err="1">
                <a:solidFill>
                  <a:schemeClr val="tx1"/>
                </a:solidFill>
                <a:latin typeface="Arial" panose="020B0604020202020204" pitchFamily="34" charset="0"/>
                <a:cs typeface="Arial" panose="020B0604020202020204" pitchFamily="34" charset="0"/>
              </a:rPr>
              <a:t>Model</a:t>
            </a:r>
            <a:r>
              <a:rPr lang="es-CO" sz="3600" b="1" dirty="0">
                <a:solidFill>
                  <a:schemeClr val="tx1"/>
                </a:solidFill>
                <a:latin typeface="Arial" panose="020B0604020202020204" pitchFamily="34" charset="0"/>
                <a:cs typeface="Arial" panose="020B0604020202020204" pitchFamily="34" charset="0"/>
              </a:rPr>
              <a:t> (</a:t>
            </a:r>
            <a:r>
              <a:rPr lang="es-CO" sz="3600" b="1" dirty="0" err="1">
                <a:solidFill>
                  <a:schemeClr val="tx1"/>
                </a:solidFill>
                <a:latin typeface="Arial" panose="020B0604020202020204" pitchFamily="34" charset="0"/>
                <a:cs typeface="Arial" panose="020B0604020202020204" pitchFamily="34" charset="0"/>
              </a:rPr>
              <a:t>Likelihood</a:t>
            </a:r>
            <a:r>
              <a:rPr lang="es-CO" sz="3600" b="1" dirty="0">
                <a:solidFill>
                  <a:schemeClr val="tx1"/>
                </a:solidFill>
                <a:latin typeface="Arial" panose="020B0604020202020204" pitchFamily="34" charset="0"/>
                <a:cs typeface="Arial" panose="020B0604020202020204" pitchFamily="34" charset="0"/>
              </a:rPr>
              <a:t>)</a:t>
            </a:r>
          </a:p>
        </p:txBody>
      </p:sp>
      <p:pic>
        <p:nvPicPr>
          <p:cNvPr id="7" name="Imagen 6" descr="Mapa&#10;&#10;Descripción generada automáticamente">
            <a:extLst>
              <a:ext uri="{FF2B5EF4-FFF2-40B4-BE49-F238E27FC236}">
                <a16:creationId xmlns:a16="http://schemas.microsoft.com/office/drawing/2014/main" id="{7BB27307-301A-1D6F-C63E-4B4F45150B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673" y="1347051"/>
            <a:ext cx="10803153" cy="4788000"/>
          </a:xfrm>
          <a:prstGeom prst="rect">
            <a:avLst/>
          </a:prstGeom>
        </p:spPr>
      </p:pic>
    </p:spTree>
    <p:extLst>
      <p:ext uri="{BB962C8B-B14F-4D97-AF65-F5344CB8AC3E}">
        <p14:creationId xmlns:p14="http://schemas.microsoft.com/office/powerpoint/2010/main" val="2090056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72021BC-5BF9-60EF-FB1D-B07D506B6AE7}"/>
              </a:ext>
            </a:extLst>
          </p:cNvPr>
          <p:cNvSpPr txBox="1">
            <a:spLocks/>
          </p:cNvSpPr>
          <p:nvPr/>
        </p:nvSpPr>
        <p:spPr>
          <a:xfrm>
            <a:off x="452284" y="1279156"/>
            <a:ext cx="11189110" cy="3548483"/>
          </a:xfrm>
          <a:prstGeom prst="rect">
            <a:avLst/>
          </a:prstGeom>
        </p:spPr>
        <p:txBody>
          <a:bodyPr vert="horz" lIns="91440" tIns="45720" rIns="91440" bIns="45720" rtlCol="0" anchor="t">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latin typeface="Arial" panose="020B0604020202020204" pitchFamily="34" charset="0"/>
                <a:cs typeface="Arial" panose="020B0604020202020204" pitchFamily="34" charset="0"/>
              </a:rPr>
              <a:t>Cada mapa factor (geología, cobertura, etc.) es combinado con el inventario de movimientos en masa, con el fin de obtener los pesos de las clases que conforman las variables. Generalmente, está basado en función de la densidad de los movimientos en masa.</a:t>
            </a:r>
          </a:p>
          <a:p>
            <a:pPr marL="45720" indent="0" algn="just">
              <a:buNone/>
            </a:pPr>
            <a:endParaRPr lang="es-CO" sz="2000" dirty="0">
              <a:solidFill>
                <a:schemeClr val="tx1"/>
              </a:solidFill>
              <a:latin typeface="Arial" panose="020B0604020202020204" pitchFamily="34" charset="0"/>
              <a:cs typeface="Arial" panose="020B0604020202020204" pitchFamily="34" charset="0"/>
            </a:endParaRPr>
          </a:p>
          <a:p>
            <a:pPr marL="45720" indent="0" algn="just">
              <a:buNone/>
            </a:pPr>
            <a:endParaRPr lang="es-CO" sz="2000" dirty="0">
              <a:solidFill>
                <a:schemeClr val="tx1"/>
              </a:solidFill>
              <a:latin typeface="Arial" panose="020B0604020202020204" pitchFamily="34" charset="0"/>
              <a:cs typeface="Arial" panose="020B0604020202020204" pitchFamily="34" charset="0"/>
            </a:endParaRPr>
          </a:p>
          <a:p>
            <a:pPr marL="45720" indent="0" algn="just">
              <a:buNone/>
            </a:pPr>
            <a:endParaRPr lang="es-CO" sz="2000" dirty="0">
              <a:solidFill>
                <a:schemeClr val="tx1"/>
              </a:solidFill>
              <a:latin typeface="Arial" panose="020B0604020202020204" pitchFamily="34" charset="0"/>
              <a:cs typeface="Arial" panose="020B0604020202020204" pitchFamily="34" charset="0"/>
            </a:endParaRPr>
          </a:p>
          <a:p>
            <a:pPr marL="45720" indent="0" algn="just">
              <a:buNone/>
            </a:pPr>
            <a:endParaRPr lang="es-CO" sz="2000" dirty="0">
              <a:solidFill>
                <a:schemeClr val="tx1"/>
              </a:solidFill>
              <a:latin typeface="Arial" panose="020B0604020202020204" pitchFamily="34" charset="0"/>
              <a:cs typeface="Arial" panose="020B0604020202020204" pitchFamily="34" charset="0"/>
            </a:endParaRPr>
          </a:p>
          <a:p>
            <a:pPr marL="45720" indent="0" algn="just">
              <a:buNone/>
            </a:pPr>
            <a:endParaRPr lang="es-CO" sz="2000" dirty="0">
              <a:solidFill>
                <a:schemeClr val="tx1"/>
              </a:solidFill>
              <a:latin typeface="Arial" panose="020B0604020202020204" pitchFamily="34" charset="0"/>
              <a:cs typeface="Arial" panose="020B0604020202020204" pitchFamily="34" charset="0"/>
            </a:endParaRPr>
          </a:p>
          <a:p>
            <a:pPr marL="45720" indent="0" algn="just">
              <a:buNone/>
            </a:pPr>
            <a:endParaRPr lang="es-CO" sz="2000" dirty="0">
              <a:solidFill>
                <a:schemeClr val="tx1"/>
              </a:solidFill>
              <a:latin typeface="Arial" panose="020B0604020202020204" pitchFamily="34" charset="0"/>
              <a:cs typeface="Arial" panose="020B0604020202020204" pitchFamily="34" charset="0"/>
            </a:endParaRPr>
          </a:p>
          <a:p>
            <a:pPr marL="45720" indent="0" algn="just">
              <a:buNone/>
            </a:pPr>
            <a:r>
              <a:rPr lang="es-CO" sz="2000" dirty="0">
                <a:solidFill>
                  <a:schemeClr val="tx1"/>
                </a:solidFill>
                <a:latin typeface="Arial" panose="020B0604020202020204" pitchFamily="34" charset="0"/>
                <a:cs typeface="Arial" panose="020B0604020202020204" pitchFamily="34" charset="0"/>
              </a:rPr>
              <a:t>Finalmente, la susceptibilidad de una celda es igual a la sumatoria del peso de cada clase a la que pertenece en cada variable.</a:t>
            </a:r>
          </a:p>
          <a:p>
            <a:pPr marL="45720" indent="0" algn="just">
              <a:buNone/>
            </a:pPr>
            <a:endParaRPr lang="es-CO" sz="2000" dirty="0">
              <a:solidFill>
                <a:schemeClr val="tx1"/>
              </a:solidFill>
              <a:latin typeface="Arial" panose="020B0604020202020204" pitchFamily="34" charset="0"/>
              <a:cs typeface="Arial" panose="020B0604020202020204" pitchFamily="34" charset="0"/>
            </a:endParaRPr>
          </a:p>
        </p:txBody>
      </p:sp>
      <p:sp>
        <p:nvSpPr>
          <p:cNvPr id="6" name="Título 1">
            <a:extLst>
              <a:ext uri="{FF2B5EF4-FFF2-40B4-BE49-F238E27FC236}">
                <a16:creationId xmlns:a16="http://schemas.microsoft.com/office/drawing/2014/main" id="{64FB4693-BD2D-3901-49B5-5811C77ECBE3}"/>
              </a:ext>
            </a:extLst>
          </p:cNvPr>
          <p:cNvSpPr txBox="1">
            <a:spLocks/>
          </p:cNvSpPr>
          <p:nvPr/>
        </p:nvSpPr>
        <p:spPr>
          <a:xfrm>
            <a:off x="226141" y="367051"/>
            <a:ext cx="11710219"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600" b="1" dirty="0" err="1">
                <a:solidFill>
                  <a:schemeClr val="tx1"/>
                </a:solidFill>
                <a:latin typeface="Arial" panose="020B0604020202020204" pitchFamily="34" charset="0"/>
                <a:cs typeface="Arial" panose="020B0604020202020204" pitchFamily="34" charset="0"/>
              </a:rPr>
              <a:t>Statistical</a:t>
            </a:r>
            <a:r>
              <a:rPr lang="es-CO" sz="3600" b="1" dirty="0">
                <a:solidFill>
                  <a:schemeClr val="tx1"/>
                </a:solidFill>
                <a:latin typeface="Arial" panose="020B0604020202020204" pitchFamily="34" charset="0"/>
                <a:cs typeface="Arial" panose="020B0604020202020204" pitchFamily="34" charset="0"/>
              </a:rPr>
              <a:t> </a:t>
            </a:r>
            <a:r>
              <a:rPr lang="es-CO" sz="3600" b="1" dirty="0" err="1">
                <a:solidFill>
                  <a:schemeClr val="tx1"/>
                </a:solidFill>
                <a:latin typeface="Arial" panose="020B0604020202020204" pitchFamily="34" charset="0"/>
                <a:cs typeface="Arial" panose="020B0604020202020204" pitchFamily="34" charset="0"/>
              </a:rPr>
              <a:t>Model</a:t>
            </a:r>
            <a:r>
              <a:rPr lang="es-CO" sz="3600" b="1" dirty="0">
                <a:solidFill>
                  <a:schemeClr val="tx1"/>
                </a:solidFill>
                <a:latin typeface="Arial" panose="020B0604020202020204" pitchFamily="34" charset="0"/>
                <a:cs typeface="Arial" panose="020B0604020202020204" pitchFamily="34" charset="0"/>
              </a:rPr>
              <a:t> </a:t>
            </a:r>
            <a:r>
              <a:rPr lang="es-CO" sz="3600" b="1" dirty="0" err="1">
                <a:solidFill>
                  <a:schemeClr val="tx1"/>
                </a:solidFill>
                <a:latin typeface="Arial" panose="020B0604020202020204" pitchFamily="34" charset="0"/>
                <a:cs typeface="Arial" panose="020B0604020202020204" pitchFamily="34" charset="0"/>
              </a:rPr>
              <a:t>Index</a:t>
            </a:r>
            <a:r>
              <a:rPr lang="es-CO" sz="3600" b="1" dirty="0">
                <a:solidFill>
                  <a:schemeClr val="tx1"/>
                </a:solidFill>
                <a:latin typeface="Arial" panose="020B0604020202020204" pitchFamily="34" charset="0"/>
                <a:cs typeface="Arial" panose="020B0604020202020204" pitchFamily="34" charset="0"/>
              </a:rPr>
              <a:t> </a:t>
            </a:r>
          </a:p>
        </p:txBody>
      </p:sp>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EEC4B587-8A1D-E33D-BDBE-2620980D6B39}"/>
                  </a:ext>
                </a:extLst>
              </p:cNvPr>
              <p:cNvSpPr txBox="1"/>
              <p:nvPr/>
            </p:nvSpPr>
            <p:spPr>
              <a:xfrm>
                <a:off x="648929" y="3032366"/>
                <a:ext cx="3751006" cy="10346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s-CO" i="1" smtClean="0">
                              <a:latin typeface="Cambria Math" panose="02040503050406030204" pitchFamily="18" charset="0"/>
                            </a:rPr>
                          </m:ctrlPr>
                        </m:sSubSupPr>
                        <m:e>
                          <m:r>
                            <a:rPr lang="es-CO" b="0" i="1" smtClean="0">
                              <a:latin typeface="Cambria Math" panose="02040503050406030204" pitchFamily="18" charset="0"/>
                            </a:rPr>
                            <m:t>𝑊</m:t>
                          </m:r>
                        </m:e>
                        <m:sub>
                          <m:r>
                            <a:rPr lang="es-CO" b="0" i="1" smtClean="0">
                              <a:latin typeface="Cambria Math" panose="02040503050406030204" pitchFamily="18" charset="0"/>
                            </a:rPr>
                            <m:t>𝑖𝑗</m:t>
                          </m:r>
                        </m:sub>
                        <m:sup>
                          <m:r>
                            <a:rPr lang="es-CO" b="0" i="1" smtClean="0">
                              <a:latin typeface="Cambria Math" panose="02040503050406030204" pitchFamily="18" charset="0"/>
                            </a:rPr>
                            <m:t>𝑛</m:t>
                          </m:r>
                        </m:sup>
                      </m:sSubSup>
                      <m:r>
                        <a:rPr lang="es-CO" b="0" i="1" smtClean="0">
                          <a:latin typeface="Cambria Math" panose="02040503050406030204" pitchFamily="18" charset="0"/>
                        </a:rPr>
                        <m:t>=</m:t>
                      </m:r>
                      <m:func>
                        <m:funcPr>
                          <m:ctrlPr>
                            <a:rPr lang="es-CO" b="0" i="1" smtClean="0">
                              <a:latin typeface="Cambria Math" panose="02040503050406030204" pitchFamily="18" charset="0"/>
                            </a:rPr>
                          </m:ctrlPr>
                        </m:funcPr>
                        <m:fName>
                          <m:r>
                            <m:rPr>
                              <m:sty m:val="p"/>
                            </m:rPr>
                            <a:rPr lang="es-CO" b="0" i="0" smtClean="0">
                              <a:latin typeface="Cambria Math" panose="02040503050406030204" pitchFamily="18" charset="0"/>
                            </a:rPr>
                            <m:t>ln</m:t>
                          </m:r>
                        </m:fName>
                        <m:e>
                          <m:d>
                            <m:dPr>
                              <m:ctrlPr>
                                <a:rPr lang="es-CO" b="0" i="1" smtClean="0">
                                  <a:latin typeface="Cambria Math" panose="02040503050406030204" pitchFamily="18" charset="0"/>
                                </a:rPr>
                              </m:ctrlPr>
                            </m:dPr>
                            <m:e>
                              <m:f>
                                <m:fPr>
                                  <m:ctrlPr>
                                    <a:rPr lang="es-CO" i="1">
                                      <a:latin typeface="Cambria Math" panose="02040503050406030204" pitchFamily="18" charset="0"/>
                                    </a:rPr>
                                  </m:ctrlPr>
                                </m:fPr>
                                <m:num>
                                  <m:sSub>
                                    <m:sSubPr>
                                      <m:ctrlPr>
                                        <a:rPr lang="es-CO" i="1" smtClean="0">
                                          <a:latin typeface="Cambria Math" panose="02040503050406030204" pitchFamily="18" charset="0"/>
                                        </a:rPr>
                                      </m:ctrlPr>
                                    </m:sSubPr>
                                    <m:e>
                                      <m:r>
                                        <a:rPr lang="es-CO" b="0" i="1" smtClean="0">
                                          <a:latin typeface="Cambria Math" panose="02040503050406030204" pitchFamily="18" charset="0"/>
                                        </a:rPr>
                                        <m:t>𝑝</m:t>
                                      </m:r>
                                    </m:e>
                                    <m:sub>
                                      <m:r>
                                        <a:rPr lang="es-CO" b="0" i="1" smtClean="0">
                                          <a:latin typeface="Cambria Math" panose="02040503050406030204" pitchFamily="18" charset="0"/>
                                        </a:rPr>
                                        <m:t>𝑐𝑙𝑎𝑠𝑒</m:t>
                                      </m:r>
                                    </m:sub>
                                  </m:sSub>
                                </m:num>
                                <m:den>
                                  <m:sSub>
                                    <m:sSubPr>
                                      <m:ctrlPr>
                                        <a:rPr lang="es-CO" i="1">
                                          <a:latin typeface="Cambria Math" panose="02040503050406030204" pitchFamily="18" charset="0"/>
                                        </a:rPr>
                                      </m:ctrlPr>
                                    </m:sSubPr>
                                    <m:e>
                                      <m:r>
                                        <a:rPr lang="es-CO" b="0" i="1" smtClean="0">
                                          <a:latin typeface="Cambria Math" panose="02040503050406030204" pitchFamily="18" charset="0"/>
                                        </a:rPr>
                                        <m:t>𝑝</m:t>
                                      </m:r>
                                    </m:e>
                                    <m:sub>
                                      <m:r>
                                        <a:rPr lang="es-CO" b="0" i="1" smtClean="0">
                                          <a:latin typeface="Cambria Math" panose="02040503050406030204" pitchFamily="18" charset="0"/>
                                        </a:rPr>
                                        <m:t>𝑡𝑜𝑡𝑎𝑙</m:t>
                                      </m:r>
                                    </m:sub>
                                  </m:sSub>
                                </m:den>
                              </m:f>
                            </m:e>
                          </m:d>
                          <m:r>
                            <a:rPr lang="es-CO" b="0" i="1" smtClean="0">
                              <a:latin typeface="Cambria Math" panose="02040503050406030204" pitchFamily="18" charset="0"/>
                            </a:rPr>
                            <m:t>=</m:t>
                          </m:r>
                          <m:func>
                            <m:funcPr>
                              <m:ctrlPr>
                                <a:rPr lang="es-CO" i="1" smtClean="0">
                                  <a:latin typeface="Cambria Math" panose="02040503050406030204" pitchFamily="18" charset="0"/>
                                </a:rPr>
                              </m:ctrlPr>
                            </m:funcPr>
                            <m:fName>
                              <m:r>
                                <m:rPr>
                                  <m:sty m:val="p"/>
                                </m:rPr>
                                <a:rPr lang="es-CO">
                                  <a:latin typeface="Cambria Math" panose="02040503050406030204" pitchFamily="18" charset="0"/>
                                </a:rPr>
                                <m:t>ln</m:t>
                              </m:r>
                            </m:fName>
                            <m:e>
                              <m:d>
                                <m:dPr>
                                  <m:ctrlPr>
                                    <a:rPr lang="es-CO" i="1">
                                      <a:latin typeface="Cambria Math" panose="02040503050406030204" pitchFamily="18" charset="0"/>
                                    </a:rPr>
                                  </m:ctrlPr>
                                </m:dPr>
                                <m:e>
                                  <m:f>
                                    <m:fPr>
                                      <m:ctrlPr>
                                        <a:rPr lang="es-CO" i="1">
                                          <a:latin typeface="Cambria Math" panose="02040503050406030204" pitchFamily="18" charset="0"/>
                                        </a:rPr>
                                      </m:ctrlPr>
                                    </m:fPr>
                                    <m:num>
                                      <m:f>
                                        <m:fPr>
                                          <m:ctrlPr>
                                            <a:rPr lang="es-CO" i="1">
                                              <a:latin typeface="Cambria Math" panose="02040503050406030204" pitchFamily="18" charset="0"/>
                                            </a:rPr>
                                          </m:ctrlPr>
                                        </m:fPr>
                                        <m:num>
                                          <m:sSub>
                                            <m:sSubPr>
                                              <m:ctrlPr>
                                                <a:rPr lang="es-CO" i="1">
                                                  <a:latin typeface="Cambria Math" panose="02040503050406030204" pitchFamily="18" charset="0"/>
                                                </a:rPr>
                                              </m:ctrlPr>
                                            </m:sSubPr>
                                            <m:e>
                                              <m:r>
                                                <a:rPr lang="es-CO" i="1">
                                                  <a:latin typeface="Cambria Math" panose="02040503050406030204" pitchFamily="18" charset="0"/>
                                                </a:rPr>
                                                <m:t>𝑁</m:t>
                                              </m:r>
                                            </m:e>
                                            <m:sub>
                                              <m:r>
                                                <a:rPr lang="es-CO" i="1">
                                                  <a:latin typeface="Cambria Math" panose="02040503050406030204" pitchFamily="18" charset="0"/>
                                                </a:rPr>
                                                <m:t>𝑖𝑗</m:t>
                                              </m:r>
                                            </m:sub>
                                          </m:sSub>
                                        </m:num>
                                        <m:den>
                                          <m:sSub>
                                            <m:sSubPr>
                                              <m:ctrlPr>
                                                <a:rPr lang="es-CO" i="1">
                                                  <a:latin typeface="Cambria Math" panose="02040503050406030204" pitchFamily="18" charset="0"/>
                                                </a:rPr>
                                              </m:ctrlPr>
                                            </m:sSubPr>
                                            <m:e>
                                              <m:r>
                                                <a:rPr lang="es-CO" i="1">
                                                  <a:latin typeface="Cambria Math" panose="02040503050406030204" pitchFamily="18" charset="0"/>
                                                </a:rPr>
                                                <m:t>𝑆</m:t>
                                              </m:r>
                                            </m:e>
                                            <m:sub>
                                              <m:r>
                                                <a:rPr lang="es-CO" i="1">
                                                  <a:latin typeface="Cambria Math" panose="02040503050406030204" pitchFamily="18" charset="0"/>
                                                </a:rPr>
                                                <m:t>𝑖𝑗</m:t>
                                              </m:r>
                                            </m:sub>
                                          </m:sSub>
                                        </m:den>
                                      </m:f>
                                    </m:num>
                                    <m:den>
                                      <m:f>
                                        <m:fPr>
                                          <m:ctrlPr>
                                            <a:rPr lang="es-CO" i="1">
                                              <a:latin typeface="Cambria Math" panose="02040503050406030204" pitchFamily="18" charset="0"/>
                                            </a:rPr>
                                          </m:ctrlPr>
                                        </m:fPr>
                                        <m:num>
                                          <m:r>
                                            <a:rPr lang="es-CO" b="0" i="1" smtClean="0">
                                              <a:latin typeface="Cambria Math" panose="02040503050406030204" pitchFamily="18" charset="0"/>
                                            </a:rPr>
                                            <m:t>𝑁</m:t>
                                          </m:r>
                                        </m:num>
                                        <m:den>
                                          <m:r>
                                            <a:rPr lang="es-CO" b="0" i="1" smtClean="0">
                                              <a:latin typeface="Cambria Math" panose="02040503050406030204" pitchFamily="18" charset="0"/>
                                            </a:rPr>
                                            <m:t>𝑆</m:t>
                                          </m:r>
                                        </m:den>
                                      </m:f>
                                    </m:den>
                                  </m:f>
                                </m:e>
                              </m:d>
                            </m:e>
                          </m:func>
                        </m:e>
                      </m:func>
                    </m:oMath>
                  </m:oMathPara>
                </a14:m>
                <a:endParaRPr lang="es-CO" dirty="0">
                  <a:latin typeface="Arial" panose="020B0604020202020204" pitchFamily="34" charset="0"/>
                  <a:cs typeface="Arial" panose="020B0604020202020204" pitchFamily="34" charset="0"/>
                </a:endParaRPr>
              </a:p>
            </p:txBody>
          </p:sp>
        </mc:Choice>
        <mc:Fallback>
          <p:sp>
            <p:nvSpPr>
              <p:cNvPr id="3" name="CuadroTexto 2">
                <a:extLst>
                  <a:ext uri="{FF2B5EF4-FFF2-40B4-BE49-F238E27FC236}">
                    <a16:creationId xmlns:a16="http://schemas.microsoft.com/office/drawing/2014/main" id="{EEC4B587-8A1D-E33D-BDBE-2620980D6B39}"/>
                  </a:ext>
                </a:extLst>
              </p:cNvPr>
              <p:cNvSpPr txBox="1">
                <a:spLocks noRot="1" noChangeAspect="1" noMove="1" noResize="1" noEditPoints="1" noAdjustHandles="1" noChangeArrowheads="1" noChangeShapeType="1" noTextEdit="1"/>
              </p:cNvSpPr>
              <p:nvPr/>
            </p:nvSpPr>
            <p:spPr>
              <a:xfrm>
                <a:off x="648929" y="3032366"/>
                <a:ext cx="3751006" cy="1034642"/>
              </a:xfrm>
              <a:prstGeom prst="rect">
                <a:avLst/>
              </a:prstGeom>
              <a:blipFill>
                <a:blip r:embed="rId2"/>
                <a:stretch>
                  <a:fillRect/>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8" name="CuadroTexto 7">
                <a:extLst>
                  <a:ext uri="{FF2B5EF4-FFF2-40B4-BE49-F238E27FC236}">
                    <a16:creationId xmlns:a16="http://schemas.microsoft.com/office/drawing/2014/main" id="{383137F3-3B62-0378-C6E7-97EBF9AF525E}"/>
                  </a:ext>
                </a:extLst>
              </p:cNvPr>
              <p:cNvSpPr txBox="1"/>
              <p:nvPr/>
            </p:nvSpPr>
            <p:spPr>
              <a:xfrm>
                <a:off x="4596580" y="2484459"/>
                <a:ext cx="7305368" cy="2130455"/>
              </a:xfrm>
              <a:prstGeom prst="rect">
                <a:avLst/>
              </a:prstGeom>
              <a:noFill/>
            </p:spPr>
            <p:txBody>
              <a:bodyPr wrap="square">
                <a:spAutoFit/>
              </a:bodyPr>
              <a:lstStyle/>
              <a:p>
                <a:pPr marL="45720" indent="0" algn="just">
                  <a:buNone/>
                </a:pPr>
                <a:r>
                  <a:rPr lang="es-CO" sz="1600" dirty="0">
                    <a:solidFill>
                      <a:schemeClr val="tx1"/>
                    </a:solidFill>
                    <a:latin typeface="Arial" panose="020B0604020202020204" pitchFamily="34" charset="0"/>
                    <a:cs typeface="Arial" panose="020B0604020202020204" pitchFamily="34" charset="0"/>
                  </a:rPr>
                  <a:t>En donde:</a:t>
                </a:r>
              </a:p>
              <a:p>
                <a:pPr marL="331470" indent="-285750" algn="just">
                  <a:buFont typeface="Arial" panose="020B0604020202020204" pitchFamily="34" charset="0"/>
                  <a:buChar char="•"/>
                </a:pPr>
                <a14:m>
                  <m:oMath xmlns:m="http://schemas.openxmlformats.org/officeDocument/2006/math">
                    <m:sSubSup>
                      <m:sSubSupPr>
                        <m:ctrlPr>
                          <a:rPr lang="es-CO" sz="1600" i="1">
                            <a:latin typeface="Cambria Math" panose="02040503050406030204" pitchFamily="18" charset="0"/>
                          </a:rPr>
                        </m:ctrlPr>
                      </m:sSubSupPr>
                      <m:e>
                        <m:r>
                          <a:rPr lang="es-CO" sz="1600" i="1">
                            <a:latin typeface="Cambria Math" panose="02040503050406030204" pitchFamily="18" charset="0"/>
                          </a:rPr>
                          <m:t>𝑊</m:t>
                        </m:r>
                      </m:e>
                      <m:sub>
                        <m:r>
                          <a:rPr lang="es-CO" sz="1600" i="1">
                            <a:latin typeface="Cambria Math" panose="02040503050406030204" pitchFamily="18" charset="0"/>
                          </a:rPr>
                          <m:t>𝑖𝑗</m:t>
                        </m:r>
                      </m:sub>
                      <m:sup>
                        <m:r>
                          <a:rPr lang="es-CO" sz="1600" i="1">
                            <a:latin typeface="Cambria Math" panose="02040503050406030204" pitchFamily="18" charset="0"/>
                          </a:rPr>
                          <m:t>𝑛</m:t>
                        </m:r>
                      </m:sup>
                    </m:sSubSup>
                  </m:oMath>
                </a14:m>
                <a:r>
                  <a:rPr lang="es-CO" sz="1600" dirty="0">
                    <a:latin typeface="Arial" panose="020B0604020202020204" pitchFamily="34" charset="0"/>
                    <a:cs typeface="Arial" panose="020B0604020202020204" pitchFamily="34" charset="0"/>
                  </a:rPr>
                  <a:t> es peso de la celda n, que pertenece a la clase i y a la variable j.</a:t>
                </a:r>
                <a:endParaRPr lang="es-CO" sz="1600" dirty="0">
                  <a:solidFill>
                    <a:schemeClr val="tx1"/>
                  </a:solidFill>
                  <a:latin typeface="Arial" panose="020B0604020202020204" pitchFamily="34" charset="0"/>
                  <a:cs typeface="Arial" panose="020B0604020202020204" pitchFamily="34" charset="0"/>
                </a:endParaRPr>
              </a:p>
              <a:p>
                <a:pPr marL="331470" indent="-285750" algn="just">
                  <a:buFont typeface="Arial" panose="020B0604020202020204" pitchFamily="34" charset="0"/>
                  <a:buChar char="•"/>
                </a:pPr>
                <a14:m>
                  <m:oMath xmlns:m="http://schemas.openxmlformats.org/officeDocument/2006/math">
                    <m:sSub>
                      <m:sSubPr>
                        <m:ctrlPr>
                          <a:rPr lang="es-CO" sz="1600" i="1">
                            <a:latin typeface="Cambria Math" panose="02040503050406030204" pitchFamily="18" charset="0"/>
                          </a:rPr>
                        </m:ctrlPr>
                      </m:sSubPr>
                      <m:e>
                        <m:r>
                          <a:rPr lang="es-CO" sz="1600" i="1">
                            <a:latin typeface="Cambria Math" panose="02040503050406030204" pitchFamily="18" charset="0"/>
                          </a:rPr>
                          <m:t>𝑝</m:t>
                        </m:r>
                      </m:e>
                      <m:sub>
                        <m:r>
                          <a:rPr lang="es-CO" sz="1600" i="1">
                            <a:latin typeface="Cambria Math" panose="02040503050406030204" pitchFamily="18" charset="0"/>
                          </a:rPr>
                          <m:t>𝑐𝑙𝑎𝑠𝑒</m:t>
                        </m:r>
                      </m:sub>
                    </m:sSub>
                  </m:oMath>
                </a14:m>
                <a:r>
                  <a:rPr lang="es-CO" sz="1600" dirty="0">
                    <a:latin typeface="Arial" panose="020B0604020202020204" pitchFamily="34" charset="0"/>
                    <a:cs typeface="Arial" panose="020B0604020202020204" pitchFamily="34" charset="0"/>
                  </a:rPr>
                  <a:t>es la densidad de deslizamientos de la clase i de la variable j.</a:t>
                </a:r>
              </a:p>
              <a:p>
                <a:pPr marL="331470" indent="-285750" algn="just">
                  <a:buFont typeface="Arial" panose="020B0604020202020204" pitchFamily="34" charset="0"/>
                  <a:buChar char="•"/>
                </a:pPr>
                <a14:m>
                  <m:oMath xmlns:m="http://schemas.openxmlformats.org/officeDocument/2006/math">
                    <m:sSub>
                      <m:sSubPr>
                        <m:ctrlPr>
                          <a:rPr lang="es-CO" sz="1600" i="1">
                            <a:latin typeface="Cambria Math" panose="02040503050406030204" pitchFamily="18" charset="0"/>
                          </a:rPr>
                        </m:ctrlPr>
                      </m:sSubPr>
                      <m:e>
                        <m:r>
                          <a:rPr lang="es-CO" sz="1600" i="1">
                            <a:latin typeface="Cambria Math" panose="02040503050406030204" pitchFamily="18" charset="0"/>
                          </a:rPr>
                          <m:t>𝑝</m:t>
                        </m:r>
                      </m:e>
                      <m:sub>
                        <m:r>
                          <a:rPr lang="es-CO" sz="1600" i="1">
                            <a:latin typeface="Cambria Math" panose="02040503050406030204" pitchFamily="18" charset="0"/>
                          </a:rPr>
                          <m:t>𝑡𝑜𝑡𝑎𝑙</m:t>
                        </m:r>
                      </m:sub>
                    </m:sSub>
                    <m:r>
                      <a:rPr lang="es-CO" sz="1600" b="0" i="1" smtClean="0">
                        <a:latin typeface="Cambria Math" panose="02040503050406030204" pitchFamily="18" charset="0"/>
                      </a:rPr>
                      <m:t> </m:t>
                    </m:r>
                  </m:oMath>
                </a14:m>
                <a:r>
                  <a:rPr lang="es-CO" sz="1600" dirty="0">
                    <a:solidFill>
                      <a:schemeClr val="tx1"/>
                    </a:solidFill>
                    <a:latin typeface="Arial" panose="020B0604020202020204" pitchFamily="34" charset="0"/>
                    <a:cs typeface="Arial" panose="020B0604020202020204" pitchFamily="34" charset="0"/>
                  </a:rPr>
                  <a:t>es la densidad total de deslizamientos en la cuenca.</a:t>
                </a:r>
              </a:p>
              <a:p>
                <a:pPr marL="331470" indent="-285750" algn="just">
                  <a:buFont typeface="Arial" panose="020B0604020202020204" pitchFamily="34" charset="0"/>
                  <a:buChar char="•"/>
                </a:pPr>
                <a14:m>
                  <m:oMath xmlns:m="http://schemas.openxmlformats.org/officeDocument/2006/math">
                    <m:sSub>
                      <m:sSubPr>
                        <m:ctrlPr>
                          <a:rPr lang="es-CO" sz="1600" i="1" smtClean="0">
                            <a:latin typeface="Cambria Math" panose="02040503050406030204" pitchFamily="18" charset="0"/>
                          </a:rPr>
                        </m:ctrlPr>
                      </m:sSubPr>
                      <m:e>
                        <m:r>
                          <a:rPr lang="es-CO" sz="1600" i="1">
                            <a:latin typeface="Cambria Math" panose="02040503050406030204" pitchFamily="18" charset="0"/>
                          </a:rPr>
                          <m:t>𝑁</m:t>
                        </m:r>
                      </m:e>
                      <m:sub>
                        <m:r>
                          <a:rPr lang="es-CO" sz="1600" i="1" smtClean="0">
                            <a:latin typeface="Cambria Math" panose="02040503050406030204" pitchFamily="18" charset="0"/>
                          </a:rPr>
                          <m:t>𝑖𝑗</m:t>
                        </m:r>
                      </m:sub>
                    </m:sSub>
                  </m:oMath>
                </a14:m>
                <a:r>
                  <a:rPr lang="es-CO" sz="1600" dirty="0">
                    <a:solidFill>
                      <a:schemeClr val="tx1"/>
                    </a:solidFill>
                    <a:latin typeface="Arial" panose="020B0604020202020204" pitchFamily="34" charset="0"/>
                    <a:cs typeface="Arial" panose="020B0604020202020204" pitchFamily="34" charset="0"/>
                  </a:rPr>
                  <a:t> es el número de pixeles con </a:t>
                </a:r>
                <a:r>
                  <a:rPr lang="es-CO" sz="1600" dirty="0" err="1">
                    <a:solidFill>
                      <a:schemeClr val="tx1"/>
                    </a:solidFill>
                    <a:latin typeface="Arial" panose="020B0604020202020204" pitchFamily="34" charset="0"/>
                    <a:cs typeface="Arial" panose="020B0604020202020204" pitchFamily="34" charset="0"/>
                  </a:rPr>
                  <a:t>Men</a:t>
                </a:r>
                <a:r>
                  <a:rPr lang="es-CO" sz="1600" dirty="0" err="1">
                    <a:latin typeface="Arial" panose="020B0604020202020204" pitchFamily="34" charset="0"/>
                    <a:cs typeface="Arial" panose="020B0604020202020204" pitchFamily="34" charset="0"/>
                  </a:rPr>
                  <a:t>M</a:t>
                </a:r>
                <a:r>
                  <a:rPr lang="es-CO" sz="1600" dirty="0">
                    <a:latin typeface="Arial" panose="020B0604020202020204" pitchFamily="34" charset="0"/>
                    <a:cs typeface="Arial" panose="020B0604020202020204" pitchFamily="34" charset="0"/>
                  </a:rPr>
                  <a:t> de la clase i de la variable j.</a:t>
                </a:r>
              </a:p>
              <a:p>
                <a:pPr marL="331470" indent="-285750" algn="just">
                  <a:buFont typeface="Arial" panose="020B0604020202020204" pitchFamily="34" charset="0"/>
                  <a:buChar char="•"/>
                </a:pPr>
                <a14:m>
                  <m:oMath xmlns:m="http://schemas.openxmlformats.org/officeDocument/2006/math">
                    <m:sSub>
                      <m:sSubPr>
                        <m:ctrlPr>
                          <a:rPr lang="es-CO" sz="1600" i="1" smtClean="0">
                            <a:latin typeface="Cambria Math" panose="02040503050406030204" pitchFamily="18" charset="0"/>
                          </a:rPr>
                        </m:ctrlPr>
                      </m:sSubPr>
                      <m:e>
                        <m:r>
                          <a:rPr lang="es-CO" sz="1600" b="0" i="1" smtClean="0">
                            <a:latin typeface="Cambria Math" panose="02040503050406030204" pitchFamily="18" charset="0"/>
                          </a:rPr>
                          <m:t>𝑆</m:t>
                        </m:r>
                      </m:e>
                      <m:sub>
                        <m:r>
                          <a:rPr lang="es-CO" sz="1600" i="1" smtClean="0">
                            <a:latin typeface="Cambria Math" panose="02040503050406030204" pitchFamily="18" charset="0"/>
                          </a:rPr>
                          <m:t>𝑖𝑗</m:t>
                        </m:r>
                      </m:sub>
                    </m:sSub>
                  </m:oMath>
                </a14:m>
                <a:r>
                  <a:rPr lang="es-CO" sz="1600" dirty="0">
                    <a:latin typeface="Arial" panose="020B0604020202020204" pitchFamily="34" charset="0"/>
                    <a:cs typeface="Arial" panose="020B0604020202020204" pitchFamily="34" charset="0"/>
                  </a:rPr>
                  <a:t> es el número de pixeles de la clase i de la variable j.</a:t>
                </a:r>
              </a:p>
              <a:p>
                <a:pPr marL="331470" indent="-285750" algn="just">
                  <a:buFont typeface="Arial" panose="020B0604020202020204" pitchFamily="34" charset="0"/>
                  <a:buChar char="•"/>
                </a:pPr>
                <a14:m>
                  <m:oMath xmlns:m="http://schemas.openxmlformats.org/officeDocument/2006/math">
                    <m:r>
                      <a:rPr lang="es-CO" sz="1600" b="0" i="1" smtClean="0">
                        <a:latin typeface="Cambria Math" panose="02040503050406030204" pitchFamily="18" charset="0"/>
                      </a:rPr>
                      <m:t>𝑁</m:t>
                    </m:r>
                  </m:oMath>
                </a14:m>
                <a:r>
                  <a:rPr lang="es-CO" sz="1600" dirty="0">
                    <a:latin typeface="Arial" panose="020B0604020202020204" pitchFamily="34" charset="0"/>
                    <a:cs typeface="Arial" panose="020B0604020202020204" pitchFamily="34" charset="0"/>
                  </a:rPr>
                  <a:t> es el número de pixeles con </a:t>
                </a:r>
                <a:r>
                  <a:rPr lang="es-CO" sz="1600" dirty="0" err="1">
                    <a:latin typeface="Arial" panose="020B0604020202020204" pitchFamily="34" charset="0"/>
                    <a:cs typeface="Arial" panose="020B0604020202020204" pitchFamily="34" charset="0"/>
                  </a:rPr>
                  <a:t>MenM</a:t>
                </a:r>
                <a:r>
                  <a:rPr lang="es-CO" sz="1600" dirty="0">
                    <a:latin typeface="Arial" panose="020B0604020202020204" pitchFamily="34" charset="0"/>
                    <a:cs typeface="Arial" panose="020B0604020202020204" pitchFamily="34" charset="0"/>
                  </a:rPr>
                  <a:t> en toda la cuenca.</a:t>
                </a:r>
              </a:p>
              <a:p>
                <a:pPr marL="331470" indent="-285750" algn="just">
                  <a:buFont typeface="Arial" panose="020B0604020202020204" pitchFamily="34" charset="0"/>
                  <a:buChar char="•"/>
                </a:pPr>
                <a14:m>
                  <m:oMath xmlns:m="http://schemas.openxmlformats.org/officeDocument/2006/math">
                    <m:r>
                      <a:rPr lang="es-CO" sz="1600" b="0" i="1" smtClean="0">
                        <a:latin typeface="Cambria Math" panose="02040503050406030204" pitchFamily="18" charset="0"/>
                      </a:rPr>
                      <m:t>𝑆</m:t>
                    </m:r>
                  </m:oMath>
                </a14:m>
                <a:r>
                  <a:rPr lang="es-CO" sz="1600" dirty="0">
                    <a:latin typeface="Arial" panose="020B0604020202020204" pitchFamily="34" charset="0"/>
                    <a:cs typeface="Arial" panose="020B0604020202020204" pitchFamily="34" charset="0"/>
                  </a:rPr>
                  <a:t> es el número de celdas toda la cuenca.</a:t>
                </a:r>
                <a:endParaRPr lang="es-CO" sz="1600" dirty="0">
                  <a:solidFill>
                    <a:schemeClr val="tx1"/>
                  </a:solidFill>
                  <a:latin typeface="Arial" panose="020B0604020202020204" pitchFamily="34" charset="0"/>
                  <a:cs typeface="Arial" panose="020B0604020202020204" pitchFamily="34" charset="0"/>
                </a:endParaRPr>
              </a:p>
            </p:txBody>
          </p:sp>
        </mc:Choice>
        <mc:Fallback>
          <p:sp>
            <p:nvSpPr>
              <p:cNvPr id="8" name="CuadroTexto 7">
                <a:extLst>
                  <a:ext uri="{FF2B5EF4-FFF2-40B4-BE49-F238E27FC236}">
                    <a16:creationId xmlns:a16="http://schemas.microsoft.com/office/drawing/2014/main" id="{383137F3-3B62-0378-C6E7-97EBF9AF525E}"/>
                  </a:ext>
                </a:extLst>
              </p:cNvPr>
              <p:cNvSpPr txBox="1">
                <a:spLocks noRot="1" noChangeAspect="1" noMove="1" noResize="1" noEditPoints="1" noAdjustHandles="1" noChangeArrowheads="1" noChangeShapeType="1" noTextEdit="1"/>
              </p:cNvSpPr>
              <p:nvPr/>
            </p:nvSpPr>
            <p:spPr>
              <a:xfrm>
                <a:off x="4596580" y="2484459"/>
                <a:ext cx="7305368" cy="2130455"/>
              </a:xfrm>
              <a:prstGeom prst="rect">
                <a:avLst/>
              </a:prstGeom>
              <a:blipFill>
                <a:blip r:embed="rId3"/>
                <a:stretch>
                  <a:fillRect t="-860" b="-3152"/>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11" name="CuadroTexto 10">
                <a:extLst>
                  <a:ext uri="{FF2B5EF4-FFF2-40B4-BE49-F238E27FC236}">
                    <a16:creationId xmlns:a16="http://schemas.microsoft.com/office/drawing/2014/main" id="{E46AED38-3B58-DA9C-6857-525BF1F80598}"/>
                  </a:ext>
                </a:extLst>
              </p:cNvPr>
              <p:cNvSpPr txBox="1"/>
              <p:nvPr/>
            </p:nvSpPr>
            <p:spPr>
              <a:xfrm>
                <a:off x="3672348" y="5739744"/>
                <a:ext cx="4424516" cy="6707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CO" i="1" smtClean="0">
                              <a:latin typeface="Cambria Math" panose="02040503050406030204" pitchFamily="18" charset="0"/>
                            </a:rPr>
                          </m:ctrlPr>
                        </m:sSupPr>
                        <m:e>
                          <m:r>
                            <a:rPr lang="es-CO" b="0" i="1" smtClean="0">
                              <a:latin typeface="Cambria Math" panose="02040503050406030204" pitchFamily="18" charset="0"/>
                            </a:rPr>
                            <m:t>𝑆</m:t>
                          </m:r>
                        </m:e>
                        <m:sup>
                          <m:r>
                            <a:rPr lang="es-CO" b="0" i="1" smtClean="0">
                              <a:latin typeface="Cambria Math" panose="02040503050406030204" pitchFamily="18" charset="0"/>
                            </a:rPr>
                            <m:t>𝑛</m:t>
                          </m:r>
                        </m:sup>
                      </m:sSup>
                      <m:r>
                        <a:rPr lang="es-CO" b="0" i="1" smtClean="0">
                          <a:latin typeface="Cambria Math" panose="02040503050406030204" pitchFamily="18" charset="0"/>
                        </a:rPr>
                        <m:t>=</m:t>
                      </m:r>
                      <m:nary>
                        <m:naryPr>
                          <m:chr m:val="∑"/>
                          <m:subHide m:val="on"/>
                          <m:supHide m:val="on"/>
                          <m:ctrlPr>
                            <a:rPr lang="es-CO" b="0" i="1" smtClean="0">
                              <a:latin typeface="Cambria Math" panose="02040503050406030204" pitchFamily="18" charset="0"/>
                            </a:rPr>
                          </m:ctrlPr>
                        </m:naryPr>
                        <m:sub/>
                        <m:sup/>
                        <m:e>
                          <m:r>
                            <a:rPr lang="es-CO" b="0" i="1" smtClean="0">
                              <a:latin typeface="Cambria Math" panose="02040503050406030204" pitchFamily="18" charset="0"/>
                            </a:rPr>
                            <m:t>𝑤</m:t>
                          </m:r>
                        </m:e>
                      </m:nary>
                      <m:r>
                        <a:rPr lang="es-CO" b="0" i="1" smtClean="0">
                          <a:latin typeface="Cambria Math" panose="02040503050406030204" pitchFamily="18" charset="0"/>
                        </a:rPr>
                        <m:t>=</m:t>
                      </m:r>
                      <m:sSub>
                        <m:sSubPr>
                          <m:ctrlPr>
                            <a:rPr lang="es-CO" i="1">
                              <a:latin typeface="Cambria Math" panose="02040503050406030204" pitchFamily="18" charset="0"/>
                            </a:rPr>
                          </m:ctrlPr>
                        </m:sSubPr>
                        <m:e>
                          <m:r>
                            <a:rPr lang="es-CO" b="0" i="1" smtClean="0">
                              <a:latin typeface="Cambria Math" panose="02040503050406030204" pitchFamily="18" charset="0"/>
                            </a:rPr>
                            <m:t>𝑤</m:t>
                          </m:r>
                        </m:e>
                        <m:sub>
                          <m:r>
                            <a:rPr lang="es-CO" b="0" i="1" smtClean="0">
                              <a:latin typeface="Cambria Math" panose="02040503050406030204" pitchFamily="18" charset="0"/>
                            </a:rPr>
                            <m:t>𝑔𝑒𝑜𝑙𝑜𝑔</m:t>
                          </m:r>
                          <m:r>
                            <a:rPr lang="es-CO" b="0" i="1" smtClean="0">
                              <a:latin typeface="Cambria Math" panose="02040503050406030204" pitchFamily="18" charset="0"/>
                            </a:rPr>
                            <m:t>í</m:t>
                          </m:r>
                          <m:r>
                            <a:rPr lang="es-CO" b="0" i="1" smtClean="0">
                              <a:latin typeface="Cambria Math" panose="02040503050406030204" pitchFamily="18" charset="0"/>
                            </a:rPr>
                            <m:t>𝑎</m:t>
                          </m:r>
                        </m:sub>
                      </m:sSub>
                      <m:r>
                        <a:rPr lang="es-CO" b="0" i="0" smtClean="0">
                          <a:latin typeface="Cambria Math" panose="02040503050406030204" pitchFamily="18" charset="0"/>
                        </a:rPr>
                        <m:t>+</m:t>
                      </m:r>
                      <m:sSub>
                        <m:sSubPr>
                          <m:ctrlPr>
                            <a:rPr lang="es-CO" i="1">
                              <a:latin typeface="Cambria Math" panose="02040503050406030204" pitchFamily="18" charset="0"/>
                            </a:rPr>
                          </m:ctrlPr>
                        </m:sSubPr>
                        <m:e>
                          <m:r>
                            <a:rPr lang="es-CO" b="0" i="1" smtClean="0">
                              <a:latin typeface="Cambria Math" panose="02040503050406030204" pitchFamily="18" charset="0"/>
                            </a:rPr>
                            <m:t>𝑊</m:t>
                          </m:r>
                        </m:e>
                        <m:sub>
                          <m:r>
                            <a:rPr lang="es-CO" b="0" i="1" smtClean="0">
                              <a:latin typeface="Cambria Math" panose="02040503050406030204" pitchFamily="18" charset="0"/>
                            </a:rPr>
                            <m:t>𝑐𝑜𝑏𝑒𝑟𝑡𝑢𝑟𝑎</m:t>
                          </m:r>
                        </m:sub>
                      </m:sSub>
                      <m:r>
                        <a:rPr lang="es-CO" b="0" i="1" smtClean="0">
                          <a:latin typeface="Cambria Math" panose="02040503050406030204" pitchFamily="18" charset="0"/>
                        </a:rPr>
                        <m:t>+…</m:t>
                      </m:r>
                    </m:oMath>
                  </m:oMathPara>
                </a14:m>
                <a:endParaRPr lang="es-CO" dirty="0">
                  <a:latin typeface="Arial" panose="020B0604020202020204" pitchFamily="34" charset="0"/>
                  <a:cs typeface="Arial" panose="020B0604020202020204" pitchFamily="34" charset="0"/>
                </a:endParaRPr>
              </a:p>
            </p:txBody>
          </p:sp>
        </mc:Choice>
        <mc:Fallback>
          <p:sp>
            <p:nvSpPr>
              <p:cNvPr id="11" name="CuadroTexto 10">
                <a:extLst>
                  <a:ext uri="{FF2B5EF4-FFF2-40B4-BE49-F238E27FC236}">
                    <a16:creationId xmlns:a16="http://schemas.microsoft.com/office/drawing/2014/main" id="{E46AED38-3B58-DA9C-6857-525BF1F80598}"/>
                  </a:ext>
                </a:extLst>
              </p:cNvPr>
              <p:cNvSpPr txBox="1">
                <a:spLocks noRot="1" noChangeAspect="1" noMove="1" noResize="1" noEditPoints="1" noAdjustHandles="1" noChangeArrowheads="1" noChangeShapeType="1" noTextEdit="1"/>
              </p:cNvSpPr>
              <p:nvPr/>
            </p:nvSpPr>
            <p:spPr>
              <a:xfrm>
                <a:off x="3672348" y="5739744"/>
                <a:ext cx="4424516" cy="670761"/>
              </a:xfrm>
              <a:prstGeom prst="rect">
                <a:avLst/>
              </a:prstGeom>
              <a:blipFill>
                <a:blip r:embed="rId4"/>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647219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64FB4693-BD2D-3901-49B5-5811C77ECBE3}"/>
              </a:ext>
            </a:extLst>
          </p:cNvPr>
          <p:cNvSpPr txBox="1">
            <a:spLocks/>
          </p:cNvSpPr>
          <p:nvPr/>
        </p:nvSpPr>
        <p:spPr>
          <a:xfrm>
            <a:off x="226141" y="367051"/>
            <a:ext cx="11710219"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600" b="1" dirty="0" err="1">
                <a:solidFill>
                  <a:schemeClr val="tx1"/>
                </a:solidFill>
                <a:latin typeface="Arial" panose="020B0604020202020204" pitchFamily="34" charset="0"/>
                <a:cs typeface="Arial" panose="020B0604020202020204" pitchFamily="34" charset="0"/>
              </a:rPr>
              <a:t>Statistical</a:t>
            </a:r>
            <a:r>
              <a:rPr lang="es-CO" sz="3600" b="1" dirty="0">
                <a:solidFill>
                  <a:schemeClr val="tx1"/>
                </a:solidFill>
                <a:latin typeface="Arial" panose="020B0604020202020204" pitchFamily="34" charset="0"/>
                <a:cs typeface="Arial" panose="020B0604020202020204" pitchFamily="34" charset="0"/>
              </a:rPr>
              <a:t> </a:t>
            </a:r>
            <a:r>
              <a:rPr lang="es-CO" sz="3600" b="1" dirty="0" err="1">
                <a:solidFill>
                  <a:schemeClr val="tx1"/>
                </a:solidFill>
                <a:latin typeface="Arial" panose="020B0604020202020204" pitchFamily="34" charset="0"/>
                <a:cs typeface="Arial" panose="020B0604020202020204" pitchFamily="34" charset="0"/>
              </a:rPr>
              <a:t>Model</a:t>
            </a:r>
            <a:r>
              <a:rPr lang="es-CO" sz="3600" b="1" dirty="0">
                <a:solidFill>
                  <a:schemeClr val="tx1"/>
                </a:solidFill>
                <a:latin typeface="Arial" panose="020B0604020202020204" pitchFamily="34" charset="0"/>
                <a:cs typeface="Arial" panose="020B0604020202020204" pitchFamily="34" charset="0"/>
              </a:rPr>
              <a:t> </a:t>
            </a:r>
            <a:r>
              <a:rPr lang="es-CO" sz="3600" b="1" dirty="0" err="1">
                <a:solidFill>
                  <a:schemeClr val="tx1"/>
                </a:solidFill>
                <a:latin typeface="Arial" panose="020B0604020202020204" pitchFamily="34" charset="0"/>
                <a:cs typeface="Arial" panose="020B0604020202020204" pitchFamily="34" charset="0"/>
              </a:rPr>
              <a:t>Index</a:t>
            </a:r>
            <a:r>
              <a:rPr lang="es-CO" sz="3600" b="1" dirty="0">
                <a:solidFill>
                  <a:schemeClr val="tx1"/>
                </a:solidFill>
                <a:latin typeface="Arial" panose="020B0604020202020204" pitchFamily="34" charset="0"/>
                <a:cs typeface="Arial" panose="020B0604020202020204" pitchFamily="34" charset="0"/>
              </a:rPr>
              <a:t> </a:t>
            </a:r>
          </a:p>
        </p:txBody>
      </p:sp>
      <p:pic>
        <p:nvPicPr>
          <p:cNvPr id="9" name="Imagen 8" descr="Mapa&#10;&#10;Descripción generada automáticamente">
            <a:extLst>
              <a:ext uri="{FF2B5EF4-FFF2-40B4-BE49-F238E27FC236}">
                <a16:creationId xmlns:a16="http://schemas.microsoft.com/office/drawing/2014/main" id="{48D7689F-D7F0-12D4-5ACE-5DA20F377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716" y="1347051"/>
            <a:ext cx="10871068" cy="4788000"/>
          </a:xfrm>
          <a:prstGeom prst="rect">
            <a:avLst/>
          </a:prstGeom>
        </p:spPr>
      </p:pic>
    </p:spTree>
    <p:extLst>
      <p:ext uri="{BB962C8B-B14F-4D97-AF65-F5344CB8AC3E}">
        <p14:creationId xmlns:p14="http://schemas.microsoft.com/office/powerpoint/2010/main" val="2849294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Marcador de contenido 2">
                <a:extLst>
                  <a:ext uri="{FF2B5EF4-FFF2-40B4-BE49-F238E27FC236}">
                    <a16:creationId xmlns:a16="http://schemas.microsoft.com/office/drawing/2014/main" id="{972021BC-5BF9-60EF-FB1D-B07D506B6AE7}"/>
                  </a:ext>
                </a:extLst>
              </p:cNvPr>
              <p:cNvSpPr txBox="1">
                <a:spLocks/>
              </p:cNvSpPr>
              <p:nvPr/>
            </p:nvSpPr>
            <p:spPr>
              <a:xfrm>
                <a:off x="452284" y="1279156"/>
                <a:ext cx="11189110" cy="3548483"/>
              </a:xfrm>
              <a:prstGeom prst="rect">
                <a:avLst/>
              </a:prstGeom>
            </p:spPr>
            <p:txBody>
              <a:bodyPr vert="horz" lIns="91440" tIns="45720" rIns="91440" bIns="45720" rtlCol="0" anchor="t">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1800" dirty="0">
                    <a:solidFill>
                      <a:schemeClr val="tx1"/>
                    </a:solidFill>
                    <a:latin typeface="Arial" panose="020B0604020202020204" pitchFamily="34" charset="0"/>
                    <a:cs typeface="Arial" panose="020B0604020202020204" pitchFamily="34" charset="0"/>
                  </a:rPr>
                  <a:t>El peso de la evidencia, basado en la teoría de la probabilidad Bayesiana, analiza la relación entre las áreas afectadas por los movimientos en masa y la distribución espacial de los factores condicionantes.</a:t>
                </a:r>
              </a:p>
              <a:p>
                <a:pPr marL="45720" indent="0" algn="just">
                  <a:buNone/>
                </a:pPr>
                <a:endParaRPr lang="es-CO" sz="2000" dirty="0">
                  <a:solidFill>
                    <a:schemeClr val="tx1"/>
                  </a:solidFill>
                  <a:latin typeface="Arial" panose="020B0604020202020204" pitchFamily="34" charset="0"/>
                  <a:cs typeface="Arial" panose="020B0604020202020204" pitchFamily="34" charset="0"/>
                </a:endParaRPr>
              </a:p>
              <a:p>
                <a:pPr marL="45720" indent="0" algn="just">
                  <a:buNone/>
                </a:pPr>
                <a:endParaRPr lang="es-CO" sz="2000" dirty="0">
                  <a:solidFill>
                    <a:schemeClr val="tx1"/>
                  </a:solidFill>
                  <a:latin typeface="Arial" panose="020B0604020202020204" pitchFamily="34" charset="0"/>
                  <a:cs typeface="Arial" panose="020B0604020202020204" pitchFamily="34" charset="0"/>
                </a:endParaRPr>
              </a:p>
              <a:p>
                <a:pPr marL="45720" indent="0" algn="just">
                  <a:buNone/>
                </a:pPr>
                <a:endParaRPr lang="es-CO" sz="2000" dirty="0">
                  <a:solidFill>
                    <a:schemeClr val="tx1"/>
                  </a:solidFill>
                  <a:latin typeface="Arial" panose="020B0604020202020204" pitchFamily="34" charset="0"/>
                  <a:cs typeface="Arial" panose="020B0604020202020204" pitchFamily="34" charset="0"/>
                </a:endParaRPr>
              </a:p>
              <a:p>
                <a:pPr marL="45720" indent="0" algn="just">
                  <a:buNone/>
                </a:pPr>
                <a:endParaRPr lang="es-CO" sz="2000" dirty="0">
                  <a:solidFill>
                    <a:schemeClr val="tx1"/>
                  </a:solidFill>
                  <a:latin typeface="Arial" panose="020B0604020202020204" pitchFamily="34" charset="0"/>
                  <a:cs typeface="Arial" panose="020B0604020202020204" pitchFamily="34" charset="0"/>
                </a:endParaRPr>
              </a:p>
              <a:p>
                <a:pPr marL="45720" indent="0" algn="just">
                  <a:buNone/>
                </a:pPr>
                <a:endParaRPr lang="es-CO" sz="2000" dirty="0">
                  <a:solidFill>
                    <a:schemeClr val="tx1"/>
                  </a:solidFill>
                  <a:latin typeface="Arial" panose="020B0604020202020204" pitchFamily="34" charset="0"/>
                  <a:cs typeface="Arial" panose="020B0604020202020204" pitchFamily="34" charset="0"/>
                </a:endParaRPr>
              </a:p>
              <a:p>
                <a:pPr marL="45720" indent="0" algn="just">
                  <a:lnSpc>
                    <a:spcPct val="100000"/>
                  </a:lnSpc>
                  <a:buNone/>
                </a:pPr>
                <a:endParaRPr lang="es-CO" sz="2000" dirty="0">
                  <a:solidFill>
                    <a:schemeClr val="tx1"/>
                  </a:solidFill>
                  <a:latin typeface="Arial" panose="020B0604020202020204" pitchFamily="34" charset="0"/>
                  <a:cs typeface="Arial" panose="020B0604020202020204" pitchFamily="34" charset="0"/>
                </a:endParaRPr>
              </a:p>
              <a:p>
                <a:pPr marL="45720" indent="0" algn="just">
                  <a:buNone/>
                </a:pPr>
                <a14:m>
                  <m:oMath xmlns:m="http://schemas.openxmlformats.org/officeDocument/2006/math">
                    <m:sSup>
                      <m:sSupPr>
                        <m:ctrlPr>
                          <a:rPr lang="es-CO" sz="1800" b="0" i="1" smtClean="0">
                            <a:solidFill>
                              <a:schemeClr val="tx1"/>
                            </a:solidFill>
                            <a:latin typeface="Cambria Math" panose="02040503050406030204" pitchFamily="18" charset="0"/>
                          </a:rPr>
                        </m:ctrlPr>
                      </m:sSupPr>
                      <m:e>
                        <m:r>
                          <a:rPr lang="es-CO" sz="1800" b="0" i="1" smtClean="0">
                            <a:solidFill>
                              <a:schemeClr val="tx1"/>
                            </a:solidFill>
                            <a:latin typeface="Cambria Math" panose="02040503050406030204" pitchFamily="18" charset="0"/>
                          </a:rPr>
                          <m:t>𝑊</m:t>
                        </m:r>
                      </m:e>
                      <m:sup>
                        <m:r>
                          <a:rPr lang="es-CO" sz="1800" b="0" i="1" smtClean="0">
                            <a:solidFill>
                              <a:schemeClr val="tx1"/>
                            </a:solidFill>
                            <a:latin typeface="Cambria Math" panose="02040503050406030204" pitchFamily="18" charset="0"/>
                          </a:rPr>
                          <m:t>+</m:t>
                        </m:r>
                      </m:sup>
                    </m:sSup>
                  </m:oMath>
                </a14:m>
                <a:r>
                  <a:rPr lang="es-CO" sz="1800" dirty="0">
                    <a:solidFill>
                      <a:schemeClr val="tx1"/>
                    </a:solidFill>
                    <a:latin typeface="Arial" panose="020B0604020202020204" pitchFamily="34" charset="0"/>
                    <a:cs typeface="Arial" panose="020B0604020202020204" pitchFamily="34" charset="0"/>
                  </a:rPr>
                  <a:t>= Pesos positivos (indican la presencia de la clase como parámetro).</a:t>
                </a:r>
              </a:p>
              <a:p>
                <a:pPr marL="45720" indent="0" algn="just">
                  <a:buNone/>
                </a:pPr>
                <a14:m>
                  <m:oMath xmlns:m="http://schemas.openxmlformats.org/officeDocument/2006/math">
                    <m:sSup>
                      <m:sSupPr>
                        <m:ctrlPr>
                          <a:rPr lang="es-CO" sz="1800" b="0" i="1" smtClean="0">
                            <a:solidFill>
                              <a:schemeClr val="tx1"/>
                            </a:solidFill>
                            <a:latin typeface="Cambria Math" panose="02040503050406030204" pitchFamily="18" charset="0"/>
                          </a:rPr>
                        </m:ctrlPr>
                      </m:sSupPr>
                      <m:e>
                        <m:r>
                          <a:rPr lang="es-CO" sz="1800" b="0" i="1" smtClean="0">
                            <a:solidFill>
                              <a:schemeClr val="tx1"/>
                            </a:solidFill>
                            <a:latin typeface="Cambria Math" panose="02040503050406030204" pitchFamily="18" charset="0"/>
                          </a:rPr>
                          <m:t>𝑊</m:t>
                        </m:r>
                      </m:e>
                      <m:sup>
                        <m:r>
                          <a:rPr lang="es-CO" sz="1800" b="0" i="1" smtClean="0">
                            <a:solidFill>
                              <a:schemeClr val="tx1"/>
                            </a:solidFill>
                            <a:latin typeface="Cambria Math" panose="02040503050406030204" pitchFamily="18" charset="0"/>
                          </a:rPr>
                          <m:t>+</m:t>
                        </m:r>
                      </m:sup>
                    </m:sSup>
                  </m:oMath>
                </a14:m>
                <a:r>
                  <a:rPr lang="es-CO" sz="1800" dirty="0">
                    <a:solidFill>
                      <a:schemeClr val="tx1"/>
                    </a:solidFill>
                    <a:latin typeface="Arial" panose="020B0604020202020204" pitchFamily="34" charset="0"/>
                    <a:cs typeface="Arial" panose="020B0604020202020204" pitchFamily="34" charset="0"/>
                  </a:rPr>
                  <a:t>= Pesos negativos (indican la ausencia de la clase como parámetro).</a:t>
                </a:r>
              </a:p>
              <a:p>
                <a:pPr marL="45720" indent="0" algn="just">
                  <a:buNone/>
                </a:pPr>
                <a:r>
                  <a:rPr lang="es-CO" sz="1800" dirty="0">
                    <a:solidFill>
                      <a:schemeClr val="tx1"/>
                    </a:solidFill>
                    <a:latin typeface="Arial" panose="020B0604020202020204" pitchFamily="34" charset="0"/>
                    <a:cs typeface="Arial" panose="020B0604020202020204" pitchFamily="34" charset="0"/>
                  </a:rPr>
                  <a:t>C refleja el espacio de asociación respecto a la clase en la predicción del </a:t>
                </a:r>
                <a:r>
                  <a:rPr lang="es-CO" sz="1800" dirty="0" err="1">
                    <a:solidFill>
                      <a:schemeClr val="tx1"/>
                    </a:solidFill>
                    <a:latin typeface="Arial" panose="020B0604020202020204" pitchFamily="34" charset="0"/>
                    <a:cs typeface="Arial" panose="020B0604020202020204" pitchFamily="34" charset="0"/>
                  </a:rPr>
                  <a:t>MenM</a:t>
                </a:r>
                <a:r>
                  <a:rPr lang="es-CO" sz="1800" dirty="0">
                    <a:solidFill>
                      <a:schemeClr val="tx1"/>
                    </a:solidFill>
                    <a:latin typeface="Arial" panose="020B0604020202020204" pitchFamily="34" charset="0"/>
                    <a:cs typeface="Arial" panose="020B0604020202020204" pitchFamily="34" charset="0"/>
                  </a:rPr>
                  <a:t>.</a:t>
                </a:r>
              </a:p>
              <a:p>
                <a:pPr marL="45720" indent="0" algn="ctr">
                  <a:buNone/>
                </a:pPr>
                <a:r>
                  <a:rPr lang="es-CO" sz="2000" b="1" i="1" dirty="0">
                    <a:solidFill>
                      <a:schemeClr val="tx1"/>
                    </a:solidFill>
                    <a:latin typeface="Arial" panose="020B0604020202020204" pitchFamily="34" charset="0"/>
                    <a:cs typeface="Arial" panose="020B0604020202020204" pitchFamily="34" charset="0"/>
                  </a:rPr>
                  <a:t>Si </a:t>
                </a:r>
                <a14:m>
                  <m:oMath xmlns:m="http://schemas.openxmlformats.org/officeDocument/2006/math">
                    <m:r>
                      <a:rPr lang="es-CO" sz="2000" b="1" i="1" smtClean="0">
                        <a:solidFill>
                          <a:schemeClr val="tx1"/>
                        </a:solidFill>
                        <a:latin typeface="Cambria Math" panose="02040503050406030204" pitchFamily="18" charset="0"/>
                      </a:rPr>
                      <m:t>𝑪</m:t>
                    </m:r>
                    <m:r>
                      <a:rPr lang="es-CO" sz="2000" b="1" i="1" smtClean="0">
                        <a:solidFill>
                          <a:schemeClr val="tx1"/>
                        </a:solidFill>
                        <a:latin typeface="Cambria Math" panose="02040503050406030204" pitchFamily="18" charset="0"/>
                      </a:rPr>
                      <m:t>=</m:t>
                    </m:r>
                    <m:r>
                      <a:rPr lang="es-CO" sz="2000" b="1" i="1" smtClean="0">
                        <a:solidFill>
                          <a:schemeClr val="tx1"/>
                        </a:solidFill>
                        <a:latin typeface="Cambria Math" panose="02040503050406030204" pitchFamily="18" charset="0"/>
                      </a:rPr>
                      <m:t>𝟎</m:t>
                    </m:r>
                  </m:oMath>
                </a14:m>
                <a:r>
                  <a:rPr lang="es-CO" sz="2000" b="1" i="1" dirty="0">
                    <a:solidFill>
                      <a:schemeClr val="tx1"/>
                    </a:solidFill>
                    <a:latin typeface="Arial" panose="020B0604020202020204" pitchFamily="34" charset="0"/>
                    <a:cs typeface="Arial" panose="020B0604020202020204" pitchFamily="34" charset="0"/>
                  </a:rPr>
                  <a:t> la clase no afecta | Si </a:t>
                </a:r>
                <a14:m>
                  <m:oMath xmlns:m="http://schemas.openxmlformats.org/officeDocument/2006/math">
                    <m:r>
                      <a:rPr lang="es-CO" sz="2000" b="1" i="1">
                        <a:solidFill>
                          <a:schemeClr val="tx1"/>
                        </a:solidFill>
                        <a:latin typeface="Cambria Math" panose="02040503050406030204" pitchFamily="18" charset="0"/>
                      </a:rPr>
                      <m:t>𝑪</m:t>
                    </m:r>
                    <m:r>
                      <a:rPr lang="es-CO" sz="2000" b="1" i="1" smtClean="0">
                        <a:solidFill>
                          <a:schemeClr val="tx1"/>
                        </a:solidFill>
                        <a:latin typeface="Cambria Math" panose="02040503050406030204" pitchFamily="18" charset="0"/>
                      </a:rPr>
                      <m:t>&gt;</m:t>
                    </m:r>
                    <m:r>
                      <a:rPr lang="es-CO" sz="2000" b="1" i="1">
                        <a:solidFill>
                          <a:schemeClr val="tx1"/>
                        </a:solidFill>
                        <a:latin typeface="Cambria Math" panose="02040503050406030204" pitchFamily="18" charset="0"/>
                      </a:rPr>
                      <m:t>𝟎</m:t>
                    </m:r>
                  </m:oMath>
                </a14:m>
                <a:r>
                  <a:rPr lang="es-CO" sz="2000" b="1" i="1" dirty="0">
                    <a:solidFill>
                      <a:schemeClr val="tx1"/>
                    </a:solidFill>
                    <a:latin typeface="Arial" panose="020B0604020202020204" pitchFamily="34" charset="0"/>
                    <a:cs typeface="Arial" panose="020B0604020202020204" pitchFamily="34" charset="0"/>
                  </a:rPr>
                  <a:t> correlación directa | Si </a:t>
                </a:r>
                <a14:m>
                  <m:oMath xmlns:m="http://schemas.openxmlformats.org/officeDocument/2006/math">
                    <m:r>
                      <a:rPr lang="es-CO" sz="2000" b="1" i="1">
                        <a:solidFill>
                          <a:schemeClr val="tx1"/>
                        </a:solidFill>
                        <a:latin typeface="Cambria Math" panose="02040503050406030204" pitchFamily="18" charset="0"/>
                      </a:rPr>
                      <m:t>𝑪</m:t>
                    </m:r>
                    <m:r>
                      <a:rPr lang="es-CO" sz="2000" b="1" i="1" smtClean="0">
                        <a:solidFill>
                          <a:schemeClr val="tx1"/>
                        </a:solidFill>
                        <a:latin typeface="Cambria Math" panose="02040503050406030204" pitchFamily="18" charset="0"/>
                      </a:rPr>
                      <m:t>&lt;</m:t>
                    </m:r>
                    <m:r>
                      <a:rPr lang="es-CO" sz="2000" b="1" i="1">
                        <a:solidFill>
                          <a:schemeClr val="tx1"/>
                        </a:solidFill>
                        <a:latin typeface="Cambria Math" panose="02040503050406030204" pitchFamily="18" charset="0"/>
                      </a:rPr>
                      <m:t>𝟎</m:t>
                    </m:r>
                  </m:oMath>
                </a14:m>
                <a:r>
                  <a:rPr lang="es-CO" sz="2000" b="1" i="1" dirty="0">
                    <a:solidFill>
                      <a:schemeClr val="tx1"/>
                    </a:solidFill>
                    <a:latin typeface="Arial" panose="020B0604020202020204" pitchFamily="34" charset="0"/>
                    <a:cs typeface="Arial" panose="020B0604020202020204" pitchFamily="34" charset="0"/>
                  </a:rPr>
                  <a:t> correlación inversa</a:t>
                </a:r>
              </a:p>
            </p:txBody>
          </p:sp>
        </mc:Choice>
        <mc:Fallback>
          <p:sp>
            <p:nvSpPr>
              <p:cNvPr id="2" name="Marcador de contenido 2">
                <a:extLst>
                  <a:ext uri="{FF2B5EF4-FFF2-40B4-BE49-F238E27FC236}">
                    <a16:creationId xmlns:a16="http://schemas.microsoft.com/office/drawing/2014/main" id="{972021BC-5BF9-60EF-FB1D-B07D506B6AE7}"/>
                  </a:ext>
                </a:extLst>
              </p:cNvPr>
              <p:cNvSpPr txBox="1">
                <a:spLocks noRot="1" noChangeAspect="1" noMove="1" noResize="1" noEditPoints="1" noAdjustHandles="1" noChangeArrowheads="1" noChangeShapeType="1" noTextEdit="1"/>
              </p:cNvSpPr>
              <p:nvPr/>
            </p:nvSpPr>
            <p:spPr>
              <a:xfrm>
                <a:off x="452284" y="1279156"/>
                <a:ext cx="11189110" cy="3548483"/>
              </a:xfrm>
              <a:prstGeom prst="rect">
                <a:avLst/>
              </a:prstGeom>
              <a:blipFill>
                <a:blip r:embed="rId2"/>
                <a:stretch>
                  <a:fillRect t="-1718" r="-436" b="-45704"/>
                </a:stretch>
              </a:blipFill>
            </p:spPr>
            <p:txBody>
              <a:bodyPr/>
              <a:lstStyle/>
              <a:p>
                <a:r>
                  <a:rPr lang="es-CO">
                    <a:noFill/>
                  </a:rPr>
                  <a:t> </a:t>
                </a:r>
              </a:p>
            </p:txBody>
          </p:sp>
        </mc:Fallback>
      </mc:AlternateContent>
      <p:sp>
        <p:nvSpPr>
          <p:cNvPr id="6" name="Título 1">
            <a:extLst>
              <a:ext uri="{FF2B5EF4-FFF2-40B4-BE49-F238E27FC236}">
                <a16:creationId xmlns:a16="http://schemas.microsoft.com/office/drawing/2014/main" id="{64FB4693-BD2D-3901-49B5-5811C77ECBE3}"/>
              </a:ext>
            </a:extLst>
          </p:cNvPr>
          <p:cNvSpPr txBox="1">
            <a:spLocks/>
          </p:cNvSpPr>
          <p:nvPr/>
        </p:nvSpPr>
        <p:spPr>
          <a:xfrm>
            <a:off x="226141" y="367051"/>
            <a:ext cx="11710219"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600" b="1" dirty="0" err="1">
                <a:solidFill>
                  <a:schemeClr val="tx1"/>
                </a:solidFill>
                <a:latin typeface="Arial" panose="020B0604020202020204" pitchFamily="34" charset="0"/>
                <a:cs typeface="Arial" panose="020B0604020202020204" pitchFamily="34" charset="0"/>
              </a:rPr>
              <a:t>Weight</a:t>
            </a:r>
            <a:r>
              <a:rPr lang="es-CO" sz="3600" b="1" dirty="0">
                <a:solidFill>
                  <a:schemeClr val="tx1"/>
                </a:solidFill>
                <a:latin typeface="Arial" panose="020B0604020202020204" pitchFamily="34" charset="0"/>
                <a:cs typeface="Arial" panose="020B0604020202020204" pitchFamily="34" charset="0"/>
              </a:rPr>
              <a:t> </a:t>
            </a:r>
            <a:r>
              <a:rPr lang="es-CO" sz="3600" b="1" dirty="0" err="1">
                <a:solidFill>
                  <a:schemeClr val="tx1"/>
                </a:solidFill>
                <a:latin typeface="Arial" panose="020B0604020202020204" pitchFamily="34" charset="0"/>
                <a:cs typeface="Arial" panose="020B0604020202020204" pitchFamily="34" charset="0"/>
              </a:rPr>
              <a:t>of</a:t>
            </a:r>
            <a:r>
              <a:rPr lang="es-CO" sz="3600" b="1" dirty="0">
                <a:solidFill>
                  <a:schemeClr val="tx1"/>
                </a:solidFill>
                <a:latin typeface="Arial" panose="020B0604020202020204" pitchFamily="34" charset="0"/>
                <a:cs typeface="Arial" panose="020B0604020202020204" pitchFamily="34" charset="0"/>
              </a:rPr>
              <a:t> </a:t>
            </a:r>
            <a:r>
              <a:rPr lang="es-CO" sz="3600" b="1" dirty="0" err="1">
                <a:solidFill>
                  <a:schemeClr val="tx1"/>
                </a:solidFill>
                <a:latin typeface="Arial" panose="020B0604020202020204" pitchFamily="34" charset="0"/>
                <a:cs typeface="Arial" panose="020B0604020202020204" pitchFamily="34" charset="0"/>
              </a:rPr>
              <a:t>evidence</a:t>
            </a:r>
            <a:r>
              <a:rPr lang="es-CO" sz="3600" b="1" dirty="0">
                <a:solidFill>
                  <a:schemeClr val="tx1"/>
                </a:solidFill>
                <a:latin typeface="Arial" panose="020B0604020202020204" pitchFamily="34" charset="0"/>
                <a:cs typeface="Arial" panose="020B0604020202020204" pitchFamily="34" charset="0"/>
              </a:rPr>
              <a:t> (WOE)</a:t>
            </a:r>
          </a:p>
        </p:txBody>
      </p:sp>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EEC4B587-8A1D-E33D-BDBE-2620980D6B39}"/>
                  </a:ext>
                </a:extLst>
              </p:cNvPr>
              <p:cNvSpPr txBox="1"/>
              <p:nvPr/>
            </p:nvSpPr>
            <p:spPr>
              <a:xfrm>
                <a:off x="9121287" y="5159852"/>
                <a:ext cx="252010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CO" sz="2000" b="0" i="1" smtClean="0">
                          <a:latin typeface="Cambria Math" panose="02040503050406030204" pitchFamily="18" charset="0"/>
                        </a:rPr>
                        <m:t>𝐶</m:t>
                      </m:r>
                      <m:r>
                        <a:rPr lang="es-CO" sz="2000" b="0" i="1" smtClean="0">
                          <a:latin typeface="Cambria Math" panose="02040503050406030204" pitchFamily="18" charset="0"/>
                        </a:rPr>
                        <m:t>=</m:t>
                      </m:r>
                      <m:sSup>
                        <m:sSupPr>
                          <m:ctrlPr>
                            <a:rPr lang="es-CO" sz="2000" i="1">
                              <a:latin typeface="Cambria Math" panose="02040503050406030204" pitchFamily="18" charset="0"/>
                            </a:rPr>
                          </m:ctrlPr>
                        </m:sSupPr>
                        <m:e>
                          <m:r>
                            <a:rPr lang="es-CO" sz="2000" i="1">
                              <a:latin typeface="Cambria Math" panose="02040503050406030204" pitchFamily="18" charset="0"/>
                            </a:rPr>
                            <m:t>𝑊</m:t>
                          </m:r>
                        </m:e>
                        <m:sup>
                          <m:r>
                            <a:rPr lang="es-CO" sz="2000" i="1">
                              <a:latin typeface="Cambria Math" panose="02040503050406030204" pitchFamily="18" charset="0"/>
                            </a:rPr>
                            <m:t>+</m:t>
                          </m:r>
                        </m:sup>
                      </m:sSup>
                      <m:r>
                        <a:rPr lang="es-CO" sz="2000" b="0" i="1" smtClean="0">
                          <a:latin typeface="Cambria Math" panose="02040503050406030204" pitchFamily="18" charset="0"/>
                        </a:rPr>
                        <m:t>−</m:t>
                      </m:r>
                      <m:sSup>
                        <m:sSupPr>
                          <m:ctrlPr>
                            <a:rPr lang="es-CO" sz="2000" i="1">
                              <a:latin typeface="Cambria Math" panose="02040503050406030204" pitchFamily="18" charset="0"/>
                            </a:rPr>
                          </m:ctrlPr>
                        </m:sSupPr>
                        <m:e>
                          <m:r>
                            <a:rPr lang="es-CO" sz="2000" i="1">
                              <a:latin typeface="Cambria Math" panose="02040503050406030204" pitchFamily="18" charset="0"/>
                            </a:rPr>
                            <m:t>𝑊</m:t>
                          </m:r>
                        </m:e>
                        <m:sup>
                          <m:r>
                            <a:rPr lang="es-CO" sz="2000" b="0" i="1" smtClean="0">
                              <a:latin typeface="Cambria Math" panose="02040503050406030204" pitchFamily="18" charset="0"/>
                            </a:rPr>
                            <m:t>−</m:t>
                          </m:r>
                        </m:sup>
                      </m:sSup>
                    </m:oMath>
                  </m:oMathPara>
                </a14:m>
                <a:endParaRPr lang="es-CO" sz="2000" dirty="0">
                  <a:latin typeface="Arial" panose="020B0604020202020204" pitchFamily="34" charset="0"/>
                  <a:cs typeface="Arial" panose="020B0604020202020204" pitchFamily="34" charset="0"/>
                </a:endParaRPr>
              </a:p>
            </p:txBody>
          </p:sp>
        </mc:Choice>
        <mc:Fallback>
          <p:sp>
            <p:nvSpPr>
              <p:cNvPr id="3" name="CuadroTexto 2">
                <a:extLst>
                  <a:ext uri="{FF2B5EF4-FFF2-40B4-BE49-F238E27FC236}">
                    <a16:creationId xmlns:a16="http://schemas.microsoft.com/office/drawing/2014/main" id="{EEC4B587-8A1D-E33D-BDBE-2620980D6B39}"/>
                  </a:ext>
                </a:extLst>
              </p:cNvPr>
              <p:cNvSpPr txBox="1">
                <a:spLocks noRot="1" noChangeAspect="1" noMove="1" noResize="1" noEditPoints="1" noAdjustHandles="1" noChangeArrowheads="1" noChangeShapeType="1" noTextEdit="1"/>
              </p:cNvSpPr>
              <p:nvPr/>
            </p:nvSpPr>
            <p:spPr>
              <a:xfrm>
                <a:off x="9121287" y="5159852"/>
                <a:ext cx="2520107" cy="307777"/>
              </a:xfrm>
              <a:prstGeom prst="rect">
                <a:avLst/>
              </a:prstGeom>
              <a:blipFill>
                <a:blip r:embed="rId3"/>
                <a:stretch>
                  <a:fillRect b="-9804"/>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8" name="CuadroTexto 7">
                <a:extLst>
                  <a:ext uri="{FF2B5EF4-FFF2-40B4-BE49-F238E27FC236}">
                    <a16:creationId xmlns:a16="http://schemas.microsoft.com/office/drawing/2014/main" id="{383137F3-3B62-0378-C6E7-97EBF9AF525E}"/>
                  </a:ext>
                </a:extLst>
              </p:cNvPr>
              <p:cNvSpPr txBox="1"/>
              <p:nvPr/>
            </p:nvSpPr>
            <p:spPr>
              <a:xfrm>
                <a:off x="6445967" y="1937606"/>
                <a:ext cx="4920124" cy="2670988"/>
              </a:xfrm>
              <a:prstGeom prst="rect">
                <a:avLst/>
              </a:prstGeom>
              <a:noFill/>
            </p:spPr>
            <p:txBody>
              <a:bodyPr wrap="square">
                <a:spAutoFit/>
              </a:bodyPr>
              <a:lstStyle/>
              <a:p>
                <a:pPr marL="45720" indent="0" algn="just">
                  <a:buNone/>
                </a:pPr>
                <a:r>
                  <a:rPr lang="es-CO" sz="1800" dirty="0">
                    <a:solidFill>
                      <a:schemeClr val="tx1"/>
                    </a:solidFill>
                    <a:latin typeface="Arial" panose="020B0604020202020204" pitchFamily="34" charset="0"/>
                    <a:cs typeface="Arial" panose="020B0604020202020204" pitchFamily="34" charset="0"/>
                  </a:rPr>
                  <a:t>En donde:</a:t>
                </a:r>
              </a:p>
              <a:p>
                <a:pPr marL="331470" indent="-285750" algn="just">
                  <a:buFont typeface="Arial" panose="020B0604020202020204" pitchFamily="34" charset="0"/>
                  <a:buChar char="•"/>
                </a:pPr>
                <a14:m>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𝑁</m:t>
                        </m:r>
                      </m:e>
                      <m:sub>
                        <m:r>
                          <a:rPr lang="es-CO" b="0" i="1" smtClean="0">
                            <a:latin typeface="Cambria Math" panose="02040503050406030204" pitchFamily="18" charset="0"/>
                          </a:rPr>
                          <m:t>𝑝𝑖𝑥</m:t>
                        </m:r>
                        <m:r>
                          <a:rPr lang="es-CO" b="0" i="1" smtClean="0">
                            <a:latin typeface="Cambria Math" panose="02040503050406030204" pitchFamily="18" charset="0"/>
                          </a:rPr>
                          <m:t>1</m:t>
                        </m:r>
                      </m:sub>
                    </m:sSub>
                  </m:oMath>
                </a14:m>
                <a:r>
                  <a:rPr lang="es-CO" dirty="0">
                    <a:latin typeface="Arial" panose="020B0604020202020204" pitchFamily="34" charset="0"/>
                    <a:cs typeface="Arial" panose="020B0604020202020204" pitchFamily="34" charset="0"/>
                  </a:rPr>
                  <a:t> pixeles con </a:t>
                </a:r>
                <a:r>
                  <a:rPr lang="es-CO" dirty="0" err="1">
                    <a:latin typeface="Arial" panose="020B0604020202020204" pitchFamily="34" charset="0"/>
                    <a:cs typeface="Arial" panose="020B0604020202020204" pitchFamily="34" charset="0"/>
                  </a:rPr>
                  <a:t>MenM</a:t>
                </a:r>
                <a:r>
                  <a:rPr lang="es-CO" dirty="0">
                    <a:latin typeface="Arial" panose="020B0604020202020204" pitchFamily="34" charset="0"/>
                    <a:cs typeface="Arial" panose="020B0604020202020204" pitchFamily="34" charset="0"/>
                  </a:rPr>
                  <a:t> de la clase.</a:t>
                </a:r>
                <a:endParaRPr lang="es-CO" sz="1800" dirty="0">
                  <a:solidFill>
                    <a:schemeClr val="tx1"/>
                  </a:solidFill>
                  <a:latin typeface="Arial" panose="020B0604020202020204" pitchFamily="34" charset="0"/>
                  <a:cs typeface="Arial" panose="020B0604020202020204" pitchFamily="34" charset="0"/>
                </a:endParaRPr>
              </a:p>
              <a:p>
                <a:pPr marL="331470" indent="-285750" algn="just">
                  <a:buFont typeface="Arial" panose="020B0604020202020204" pitchFamily="34" charset="0"/>
                  <a:buChar char="•"/>
                </a:pPr>
                <a14:m>
                  <m:oMath xmlns:m="http://schemas.openxmlformats.org/officeDocument/2006/math">
                    <m:sSub>
                      <m:sSubPr>
                        <m:ctrlPr>
                          <a:rPr lang="es-CO" i="1">
                            <a:latin typeface="Cambria Math" panose="02040503050406030204" pitchFamily="18" charset="0"/>
                          </a:rPr>
                        </m:ctrlPr>
                      </m:sSubPr>
                      <m:e>
                        <m:r>
                          <a:rPr lang="es-CO" i="1">
                            <a:latin typeface="Cambria Math" panose="02040503050406030204" pitchFamily="18" charset="0"/>
                          </a:rPr>
                          <m:t>𝑁</m:t>
                        </m:r>
                      </m:e>
                      <m:sub>
                        <m:r>
                          <a:rPr lang="es-CO" i="1">
                            <a:latin typeface="Cambria Math" panose="02040503050406030204" pitchFamily="18" charset="0"/>
                          </a:rPr>
                          <m:t>𝑝𝑖𝑥</m:t>
                        </m:r>
                        <m:r>
                          <a:rPr lang="es-CO" b="0" i="1" smtClean="0">
                            <a:latin typeface="Cambria Math" panose="02040503050406030204" pitchFamily="18" charset="0"/>
                          </a:rPr>
                          <m:t>2</m:t>
                        </m:r>
                      </m:sub>
                    </m:sSub>
                  </m:oMath>
                </a14:m>
                <a:r>
                  <a:rPr lang="es-CO" dirty="0">
                    <a:latin typeface="Arial" panose="020B0604020202020204" pitchFamily="34" charset="0"/>
                    <a:cs typeface="Arial" panose="020B0604020202020204" pitchFamily="34" charset="0"/>
                  </a:rPr>
                  <a:t> pixeles con </a:t>
                </a:r>
                <a:r>
                  <a:rPr lang="es-CO" dirty="0" err="1">
                    <a:latin typeface="Arial" panose="020B0604020202020204" pitchFamily="34" charset="0"/>
                    <a:cs typeface="Arial" panose="020B0604020202020204" pitchFamily="34" charset="0"/>
                  </a:rPr>
                  <a:t>MenM</a:t>
                </a:r>
                <a:r>
                  <a:rPr lang="es-CO" dirty="0">
                    <a:latin typeface="Arial" panose="020B0604020202020204" pitchFamily="34" charset="0"/>
                    <a:cs typeface="Arial" panose="020B0604020202020204" pitchFamily="34" charset="0"/>
                  </a:rPr>
                  <a:t> que no son de la clase.</a:t>
                </a:r>
              </a:p>
              <a:p>
                <a:pPr marL="331470" indent="-285750" algn="just">
                  <a:buFont typeface="Arial" panose="020B0604020202020204" pitchFamily="34" charset="0"/>
                  <a:buChar char="•"/>
                </a:pPr>
                <a14:m>
                  <m:oMath xmlns:m="http://schemas.openxmlformats.org/officeDocument/2006/math">
                    <m:sSub>
                      <m:sSubPr>
                        <m:ctrlPr>
                          <a:rPr lang="es-CO" i="1">
                            <a:latin typeface="Cambria Math" panose="02040503050406030204" pitchFamily="18" charset="0"/>
                          </a:rPr>
                        </m:ctrlPr>
                      </m:sSubPr>
                      <m:e>
                        <m:r>
                          <a:rPr lang="es-CO" i="1">
                            <a:latin typeface="Cambria Math" panose="02040503050406030204" pitchFamily="18" charset="0"/>
                          </a:rPr>
                          <m:t>𝑁</m:t>
                        </m:r>
                      </m:e>
                      <m:sub>
                        <m:r>
                          <a:rPr lang="es-CO" i="1">
                            <a:latin typeface="Cambria Math" panose="02040503050406030204" pitchFamily="18" charset="0"/>
                          </a:rPr>
                          <m:t>𝑝𝑖𝑥</m:t>
                        </m:r>
                        <m:r>
                          <a:rPr lang="es-CO" b="0" i="1" smtClean="0">
                            <a:latin typeface="Cambria Math" panose="02040503050406030204" pitchFamily="18" charset="0"/>
                          </a:rPr>
                          <m:t>3</m:t>
                        </m:r>
                      </m:sub>
                    </m:sSub>
                  </m:oMath>
                </a14:m>
                <a:r>
                  <a:rPr lang="es-CO" dirty="0">
                    <a:latin typeface="Arial" panose="020B0604020202020204" pitchFamily="34" charset="0"/>
                    <a:cs typeface="Arial" panose="020B0604020202020204" pitchFamily="34" charset="0"/>
                  </a:rPr>
                  <a:t> pixeles sin </a:t>
                </a:r>
                <a:r>
                  <a:rPr lang="es-CO" dirty="0" err="1">
                    <a:latin typeface="Arial" panose="020B0604020202020204" pitchFamily="34" charset="0"/>
                    <a:cs typeface="Arial" panose="020B0604020202020204" pitchFamily="34" charset="0"/>
                  </a:rPr>
                  <a:t>MenM</a:t>
                </a:r>
                <a:r>
                  <a:rPr lang="es-CO" dirty="0">
                    <a:latin typeface="Arial" panose="020B0604020202020204" pitchFamily="34" charset="0"/>
                    <a:cs typeface="Arial" panose="020B0604020202020204" pitchFamily="34" charset="0"/>
                  </a:rPr>
                  <a:t> de la clase.</a:t>
                </a:r>
              </a:p>
              <a:p>
                <a:pPr marL="331470" indent="-285750" algn="just">
                  <a:buFont typeface="Arial" panose="020B0604020202020204" pitchFamily="34" charset="0"/>
                  <a:buChar char="•"/>
                </a:pPr>
                <a14:m>
                  <m:oMath xmlns:m="http://schemas.openxmlformats.org/officeDocument/2006/math">
                    <m:sSub>
                      <m:sSubPr>
                        <m:ctrlPr>
                          <a:rPr lang="es-CO" i="1">
                            <a:latin typeface="Cambria Math" panose="02040503050406030204" pitchFamily="18" charset="0"/>
                          </a:rPr>
                        </m:ctrlPr>
                      </m:sSubPr>
                      <m:e>
                        <m:r>
                          <a:rPr lang="es-CO" i="1">
                            <a:latin typeface="Cambria Math" panose="02040503050406030204" pitchFamily="18" charset="0"/>
                          </a:rPr>
                          <m:t>𝑁</m:t>
                        </m:r>
                      </m:e>
                      <m:sub>
                        <m:r>
                          <a:rPr lang="es-CO" i="1">
                            <a:latin typeface="Cambria Math" panose="02040503050406030204" pitchFamily="18" charset="0"/>
                          </a:rPr>
                          <m:t>𝑝𝑖𝑥</m:t>
                        </m:r>
                        <m:r>
                          <a:rPr lang="es-CO" b="0" i="1" smtClean="0">
                            <a:latin typeface="Cambria Math" panose="02040503050406030204" pitchFamily="18" charset="0"/>
                          </a:rPr>
                          <m:t>4</m:t>
                        </m:r>
                      </m:sub>
                    </m:sSub>
                  </m:oMath>
                </a14:m>
                <a:r>
                  <a:rPr lang="es-CO" dirty="0">
                    <a:latin typeface="Arial" panose="020B0604020202020204" pitchFamily="34" charset="0"/>
                    <a:cs typeface="Arial" panose="020B0604020202020204" pitchFamily="34" charset="0"/>
                  </a:rPr>
                  <a:t> pixeles sin </a:t>
                </a:r>
                <a:r>
                  <a:rPr lang="es-CO" dirty="0" err="1">
                    <a:latin typeface="Arial" panose="020B0604020202020204" pitchFamily="34" charset="0"/>
                    <a:cs typeface="Arial" panose="020B0604020202020204" pitchFamily="34" charset="0"/>
                  </a:rPr>
                  <a:t>MenM</a:t>
                </a:r>
                <a:r>
                  <a:rPr lang="es-CO" dirty="0">
                    <a:latin typeface="Arial" panose="020B0604020202020204" pitchFamily="34" charset="0"/>
                    <a:cs typeface="Arial" panose="020B0604020202020204" pitchFamily="34" charset="0"/>
                  </a:rPr>
                  <a:t> que no son de la clase.</a:t>
                </a:r>
              </a:p>
              <a:p>
                <a:pPr marL="331470" indent="-285750" algn="just">
                  <a:buFont typeface="Arial" panose="020B0604020202020204" pitchFamily="34" charset="0"/>
                  <a:buChar char="•"/>
                </a:pPr>
                <a:endParaRPr lang="es-CO" sz="1800" dirty="0">
                  <a:solidFill>
                    <a:schemeClr val="tx1"/>
                  </a:solidFill>
                  <a:latin typeface="Arial" panose="020B0604020202020204" pitchFamily="34" charset="0"/>
                  <a:cs typeface="Arial" panose="020B0604020202020204" pitchFamily="34" charset="0"/>
                </a:endParaRPr>
              </a:p>
              <a:p>
                <a:pPr marL="331470" indent="-285750" algn="just">
                  <a:buFont typeface="Arial" panose="020B0604020202020204" pitchFamily="34" charset="0"/>
                  <a:buChar char="•"/>
                </a:pPr>
                <a:r>
                  <a:rPr lang="es-CO" dirty="0">
                    <a:latin typeface="Arial" panose="020B0604020202020204" pitchFamily="34" charset="0"/>
                    <a:cs typeface="Arial" panose="020B0604020202020204" pitchFamily="34" charset="0"/>
                  </a:rPr>
                  <a:t>C es el contraste</a:t>
                </a:r>
                <a:endParaRPr lang="es-CO" sz="1800" dirty="0">
                  <a:solidFill>
                    <a:schemeClr val="tx1"/>
                  </a:solidFill>
                  <a:latin typeface="Arial" panose="020B0604020202020204" pitchFamily="34" charset="0"/>
                  <a:cs typeface="Arial" panose="020B0604020202020204" pitchFamily="34" charset="0"/>
                </a:endParaRPr>
              </a:p>
            </p:txBody>
          </p:sp>
        </mc:Choice>
        <mc:Fallback>
          <p:sp>
            <p:nvSpPr>
              <p:cNvPr id="8" name="CuadroTexto 7">
                <a:extLst>
                  <a:ext uri="{FF2B5EF4-FFF2-40B4-BE49-F238E27FC236}">
                    <a16:creationId xmlns:a16="http://schemas.microsoft.com/office/drawing/2014/main" id="{383137F3-3B62-0378-C6E7-97EBF9AF525E}"/>
                  </a:ext>
                </a:extLst>
              </p:cNvPr>
              <p:cNvSpPr txBox="1">
                <a:spLocks noRot="1" noChangeAspect="1" noMove="1" noResize="1" noEditPoints="1" noAdjustHandles="1" noChangeArrowheads="1" noChangeShapeType="1" noTextEdit="1"/>
              </p:cNvSpPr>
              <p:nvPr/>
            </p:nvSpPr>
            <p:spPr>
              <a:xfrm>
                <a:off x="6445967" y="1937606"/>
                <a:ext cx="4920124" cy="2670988"/>
              </a:xfrm>
              <a:prstGeom prst="rect">
                <a:avLst/>
              </a:prstGeom>
              <a:blipFill>
                <a:blip r:embed="rId4"/>
                <a:stretch>
                  <a:fillRect t="-1370" r="-990" b="-2740"/>
                </a:stretch>
              </a:blipFill>
            </p:spPr>
            <p:txBody>
              <a:bodyPr/>
              <a:lstStyle/>
              <a:p>
                <a:r>
                  <a:rPr lang="es-CO">
                    <a:noFill/>
                  </a:rPr>
                  <a:t> </a:t>
                </a:r>
              </a:p>
            </p:txBody>
          </p:sp>
        </mc:Fallback>
      </mc:AlternateContent>
      <p:pic>
        <p:nvPicPr>
          <p:cNvPr id="1026" name="Picture 2" descr="woe">
            <a:extLst>
              <a:ext uri="{FF2B5EF4-FFF2-40B4-BE49-F238E27FC236}">
                <a16:creationId xmlns:a16="http://schemas.microsoft.com/office/drawing/2014/main" id="{C682B344-140B-EC52-8FBB-14791DC7BF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606" y="2081060"/>
            <a:ext cx="5362575"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026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64FB4693-BD2D-3901-49B5-5811C77ECBE3}"/>
              </a:ext>
            </a:extLst>
          </p:cNvPr>
          <p:cNvSpPr txBox="1">
            <a:spLocks/>
          </p:cNvSpPr>
          <p:nvPr/>
        </p:nvSpPr>
        <p:spPr>
          <a:xfrm>
            <a:off x="226141" y="367051"/>
            <a:ext cx="11710219"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600" b="1" dirty="0" err="1">
                <a:solidFill>
                  <a:schemeClr val="tx1"/>
                </a:solidFill>
                <a:latin typeface="Arial" panose="020B0604020202020204" pitchFamily="34" charset="0"/>
                <a:cs typeface="Arial" panose="020B0604020202020204" pitchFamily="34" charset="0"/>
              </a:rPr>
              <a:t>Weight</a:t>
            </a:r>
            <a:r>
              <a:rPr lang="es-CO" sz="3600" b="1" dirty="0">
                <a:solidFill>
                  <a:schemeClr val="tx1"/>
                </a:solidFill>
                <a:latin typeface="Arial" panose="020B0604020202020204" pitchFamily="34" charset="0"/>
                <a:cs typeface="Arial" panose="020B0604020202020204" pitchFamily="34" charset="0"/>
              </a:rPr>
              <a:t> </a:t>
            </a:r>
            <a:r>
              <a:rPr lang="es-CO" sz="3600" b="1" dirty="0" err="1">
                <a:solidFill>
                  <a:schemeClr val="tx1"/>
                </a:solidFill>
                <a:latin typeface="Arial" panose="020B0604020202020204" pitchFamily="34" charset="0"/>
                <a:cs typeface="Arial" panose="020B0604020202020204" pitchFamily="34" charset="0"/>
              </a:rPr>
              <a:t>of</a:t>
            </a:r>
            <a:r>
              <a:rPr lang="es-CO" sz="3600" b="1" dirty="0">
                <a:solidFill>
                  <a:schemeClr val="tx1"/>
                </a:solidFill>
                <a:latin typeface="Arial" panose="020B0604020202020204" pitchFamily="34" charset="0"/>
                <a:cs typeface="Arial" panose="020B0604020202020204" pitchFamily="34" charset="0"/>
              </a:rPr>
              <a:t> </a:t>
            </a:r>
            <a:r>
              <a:rPr lang="es-CO" sz="3600" b="1" dirty="0" err="1">
                <a:solidFill>
                  <a:schemeClr val="tx1"/>
                </a:solidFill>
                <a:latin typeface="Arial" panose="020B0604020202020204" pitchFamily="34" charset="0"/>
                <a:cs typeface="Arial" panose="020B0604020202020204" pitchFamily="34" charset="0"/>
              </a:rPr>
              <a:t>evidence</a:t>
            </a:r>
            <a:r>
              <a:rPr lang="es-CO" sz="3600" b="1" dirty="0">
                <a:solidFill>
                  <a:schemeClr val="tx1"/>
                </a:solidFill>
                <a:latin typeface="Arial" panose="020B0604020202020204" pitchFamily="34" charset="0"/>
                <a:cs typeface="Arial" panose="020B0604020202020204" pitchFamily="34" charset="0"/>
              </a:rPr>
              <a:t> (WOE)</a:t>
            </a:r>
          </a:p>
        </p:txBody>
      </p:sp>
      <p:pic>
        <p:nvPicPr>
          <p:cNvPr id="5" name="Imagen 4" descr="Mapa&#10;&#10;Descripción generada automáticamente">
            <a:extLst>
              <a:ext uri="{FF2B5EF4-FFF2-40B4-BE49-F238E27FC236}">
                <a16:creationId xmlns:a16="http://schemas.microsoft.com/office/drawing/2014/main" id="{C4825D0E-1764-1DDD-97D2-E167B2D47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67" y="1347051"/>
            <a:ext cx="10871065" cy="4788000"/>
          </a:xfrm>
          <a:prstGeom prst="rect">
            <a:avLst/>
          </a:prstGeom>
        </p:spPr>
      </p:pic>
    </p:spTree>
    <p:extLst>
      <p:ext uri="{BB962C8B-B14F-4D97-AF65-F5344CB8AC3E}">
        <p14:creationId xmlns:p14="http://schemas.microsoft.com/office/powerpoint/2010/main" val="1250686172"/>
      </p:ext>
    </p:extLst>
  </p:cSld>
  <p:clrMapOvr>
    <a:masterClrMapping/>
  </p:clrMapOvr>
</p:sld>
</file>

<file path=ppt/theme/theme1.xml><?xml version="1.0" encoding="utf-8"?>
<a:theme xmlns:a="http://schemas.openxmlformats.org/drawingml/2006/main" name="Base">
  <a:themeElements>
    <a:clrScheme name="Marquesina">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Base</Template>
  <TotalTime>1241</TotalTime>
  <Words>566</Words>
  <Application>Microsoft Office PowerPoint</Application>
  <PresentationFormat>Panorámica</PresentationFormat>
  <Paragraphs>62</Paragraphs>
  <Slides>8</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8</vt:i4>
      </vt:variant>
    </vt:vector>
  </HeadingPairs>
  <TitlesOfParts>
    <vt:vector size="13" baseType="lpstr">
      <vt:lpstr>Arial</vt:lpstr>
      <vt:lpstr>Calibri</vt:lpstr>
      <vt:lpstr>Cambria Math</vt:lpstr>
      <vt:lpstr>Corbel</vt:lpstr>
      <vt:lpstr>Base</vt:lpstr>
      <vt:lpstr>Rio marocaso Taller 7 – Modelo Bivariado</vt:lpstr>
      <vt:lpstr>Generalidades</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Rio marocaso Taller 2 - Cartografía base</dc:title>
  <dc:creator>Moisés Carvajal Angarita</dc:creator>
  <cp:lastModifiedBy>MOISES CARVAJAL ANGARITA</cp:lastModifiedBy>
  <cp:revision>23</cp:revision>
  <dcterms:created xsi:type="dcterms:W3CDTF">2023-10-16T05:26:42Z</dcterms:created>
  <dcterms:modified xsi:type="dcterms:W3CDTF">2023-12-06T05:45:31Z</dcterms:modified>
</cp:coreProperties>
</file>